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75" r:id="rId2"/>
    <p:sldId id="341" r:id="rId3"/>
    <p:sldId id="339" r:id="rId4"/>
    <p:sldId id="342" r:id="rId5"/>
    <p:sldId id="330" r:id="rId6"/>
    <p:sldId id="334" r:id="rId7"/>
    <p:sldId id="336" r:id="rId8"/>
    <p:sldId id="321" r:id="rId9"/>
    <p:sldId id="258" r:id="rId10"/>
    <p:sldId id="265" r:id="rId11"/>
    <p:sldId id="33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0" autoAdjust="0"/>
    <p:restoredTop sz="94660"/>
  </p:normalViewPr>
  <p:slideViewPr>
    <p:cSldViewPr>
      <p:cViewPr>
        <p:scale>
          <a:sx n="90" d="100"/>
          <a:sy n="90" d="100"/>
        </p:scale>
        <p:origin x="-420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8.4261087742136823E-2"/>
          <c:y val="0.29782613425163446"/>
          <c:w val="0.80315150187468387"/>
          <c:h val="0.3350999521373482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всего</c:v>
                </c:pt>
                <c:pt idx="1">
                  <c:v>расмещены в Дубне</c:v>
                </c:pt>
                <c:pt idx="2">
                  <c:v>резиденты ОЭЗ Дубна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</c:v>
                </c:pt>
                <c:pt idx="1">
                  <c:v>25</c:v>
                </c:pt>
                <c:pt idx="2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F06-468D-8C40-E92F7E80C028}"/>
            </c:ext>
          </c:extLst>
        </c:ser>
        <c:axId val="116827648"/>
        <c:axId val="116829184"/>
      </c:barChart>
      <c:catAx>
        <c:axId val="116827648"/>
        <c:scaling>
          <c:orientation val="minMax"/>
        </c:scaling>
        <c:axPos val="b"/>
        <c:numFmt formatCode="General" sourceLinked="0"/>
        <c:tickLblPos val="nextTo"/>
        <c:crossAx val="116829184"/>
        <c:crosses val="autoZero"/>
        <c:auto val="1"/>
        <c:lblAlgn val="ctr"/>
        <c:lblOffset val="100"/>
      </c:catAx>
      <c:valAx>
        <c:axId val="116829184"/>
        <c:scaling>
          <c:orientation val="minMax"/>
        </c:scaling>
        <c:axPos val="l"/>
        <c:majorGridlines/>
        <c:numFmt formatCode="General" sourceLinked="1"/>
        <c:tickLblPos val="nextTo"/>
        <c:crossAx val="1168276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11870294464921509"/>
          <c:y val="5.0925925925926131E-2"/>
          <c:w val="0.76615763458335706"/>
          <c:h val="0.9490740740740774"/>
        </c:manualLayout>
      </c:layout>
      <c:doughnutChart>
        <c:varyColors val="1"/>
        <c:ser>
          <c:idx val="0"/>
          <c:order val="0"/>
          <c:explosion val="25"/>
          <c:val>
            <c:numRef>
              <c:f>Лист1!$E$12:$F$12</c:f>
              <c:numCache>
                <c:formatCode>General</c:formatCode>
                <c:ptCount val="2"/>
                <c:pt idx="0">
                  <c:v>270</c:v>
                </c:pt>
                <c:pt idx="1">
                  <c:v>40.5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A5-4ACE-994D-9BA6EF063E75}"/>
            </c:ext>
          </c:extLst>
        </c:ser>
        <c:firstSliceAng val="0"/>
        <c:holeSize val="50"/>
      </c:doughnutChart>
    </c:plotArea>
    <c:plotVisOnly val="1"/>
    <c:dispBlanksAs val="zero"/>
  </c:chart>
  <c:externalData r:id="rId1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B324AE-D5AB-4113-BFC8-0F60461F5DD7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599C13D1-429D-4B5D-8258-8BC708C63FBD}">
      <dgm:prSet phldrT="[Текст]" custT="1"/>
      <dgm:spPr/>
      <dgm:t>
        <a:bodyPr/>
        <a:lstStyle/>
        <a:p>
          <a:r>
            <a:rPr lang="ru-RU" sz="1200" dirty="0" smtClean="0"/>
            <a:t>Средства </a:t>
          </a:r>
        </a:p>
        <a:p>
          <a:r>
            <a:rPr lang="ru-RU" sz="1200" dirty="0" smtClean="0"/>
            <a:t>Заявителя</a:t>
          </a:r>
        </a:p>
        <a:p>
          <a:r>
            <a:rPr lang="ru-RU" sz="2000" b="1" dirty="0" smtClean="0"/>
            <a:t>13,6</a:t>
          </a:r>
          <a:r>
            <a:rPr lang="ru-RU" sz="1200" dirty="0" smtClean="0"/>
            <a:t> </a:t>
          </a:r>
          <a:r>
            <a:rPr lang="ru-RU" sz="1600" dirty="0" smtClean="0"/>
            <a:t>млн. </a:t>
          </a:r>
          <a:r>
            <a:rPr lang="ru-RU" sz="1600" dirty="0" err="1" smtClean="0"/>
            <a:t>руб</a:t>
          </a:r>
          <a:endParaRPr lang="ru-RU" sz="1600" dirty="0"/>
        </a:p>
      </dgm:t>
    </dgm:pt>
    <dgm:pt modelId="{6636D5BD-30BC-459E-A956-BFBF8BBAD7A5}" type="parTrans" cxnId="{5EC29FC1-B0F6-461B-B71D-C11EA8708F85}">
      <dgm:prSet/>
      <dgm:spPr/>
      <dgm:t>
        <a:bodyPr/>
        <a:lstStyle/>
        <a:p>
          <a:endParaRPr lang="ru-RU"/>
        </a:p>
      </dgm:t>
    </dgm:pt>
    <dgm:pt modelId="{3F80D8C4-B31C-48A2-BFE8-36D645B4637D}" type="sibTrans" cxnId="{5EC29FC1-B0F6-461B-B71D-C11EA8708F85}">
      <dgm:prSet/>
      <dgm:spPr/>
      <dgm:t>
        <a:bodyPr/>
        <a:lstStyle/>
        <a:p>
          <a:endParaRPr lang="ru-RU"/>
        </a:p>
      </dgm:t>
    </dgm:pt>
    <dgm:pt modelId="{A172CF89-E940-4117-917E-EBF375801F12}">
      <dgm:prSet phldrT="[Текст]" custT="1"/>
      <dgm:spPr/>
      <dgm:t>
        <a:bodyPr/>
        <a:lstStyle/>
        <a:p>
          <a:pPr>
            <a:spcAft>
              <a:spcPct val="35000"/>
            </a:spcAft>
          </a:pPr>
          <a:r>
            <a:rPr lang="ru-RU" sz="1600" dirty="0" smtClean="0"/>
            <a:t>Бюджетное </a:t>
          </a:r>
          <a:r>
            <a:rPr lang="ru-RU" sz="1600" dirty="0" err="1" smtClean="0"/>
            <a:t>софинансиро-вание</a:t>
          </a:r>
          <a:r>
            <a:rPr lang="ru-RU" sz="1600" dirty="0" smtClean="0"/>
            <a:t> </a:t>
          </a:r>
        </a:p>
        <a:p>
          <a:pPr>
            <a:spcAft>
              <a:spcPts val="0"/>
            </a:spcAft>
          </a:pPr>
          <a:r>
            <a:rPr lang="ru-RU" sz="2400" b="0" i="0" u="none" dirty="0" smtClean="0"/>
            <a:t>28,4</a:t>
          </a:r>
        </a:p>
        <a:p>
          <a:pPr>
            <a:spcAft>
              <a:spcPts val="0"/>
            </a:spcAft>
          </a:pPr>
          <a:r>
            <a:rPr lang="ru-RU" sz="2400" b="0" i="0" u="none" dirty="0" smtClean="0"/>
            <a:t> </a:t>
          </a:r>
          <a:r>
            <a:rPr lang="ru-RU" sz="1600" b="0" i="0" u="none" dirty="0" smtClean="0"/>
            <a:t>млн. </a:t>
          </a:r>
          <a:r>
            <a:rPr lang="ru-RU" sz="1600" b="0" i="0" u="none" dirty="0" err="1" smtClean="0"/>
            <a:t>руб</a:t>
          </a:r>
          <a:endParaRPr lang="ru-RU" sz="1600" dirty="0"/>
        </a:p>
      </dgm:t>
    </dgm:pt>
    <dgm:pt modelId="{F2085900-D556-4137-9561-C31C6418A9EC}" type="parTrans" cxnId="{3D0ABB49-80F2-4A43-8C31-5FA47894577F}">
      <dgm:prSet/>
      <dgm:spPr/>
      <dgm:t>
        <a:bodyPr/>
        <a:lstStyle/>
        <a:p>
          <a:endParaRPr lang="ru-RU"/>
        </a:p>
      </dgm:t>
    </dgm:pt>
    <dgm:pt modelId="{CEFB9EC4-9BF9-43BA-BF6F-D5CEED714168}" type="sibTrans" cxnId="{3D0ABB49-80F2-4A43-8C31-5FA47894577F}">
      <dgm:prSet/>
      <dgm:spPr/>
      <dgm:t>
        <a:bodyPr/>
        <a:lstStyle/>
        <a:p>
          <a:endParaRPr lang="ru-RU"/>
        </a:p>
      </dgm:t>
    </dgm:pt>
    <dgm:pt modelId="{AE2E4694-DD13-4BB9-8EED-063A5EDDC933}">
      <dgm:prSet phldrT="[Текст]" custT="1"/>
      <dgm:spPr/>
      <dgm:t>
        <a:bodyPr/>
        <a:lstStyle/>
        <a:p>
          <a:r>
            <a:rPr lang="ru-RU" sz="2000" dirty="0" smtClean="0"/>
            <a:t>Объем выпускаемой продукции с 2017 но 2020 </a:t>
          </a:r>
          <a:r>
            <a:rPr lang="ru-RU" sz="2000" dirty="0" err="1" smtClean="0"/>
            <a:t>гг</a:t>
          </a:r>
          <a:endParaRPr lang="ru-RU" sz="2000" dirty="0" smtClean="0"/>
        </a:p>
        <a:p>
          <a:r>
            <a:rPr lang="ru-RU" sz="3200" dirty="0" smtClean="0"/>
            <a:t>1715</a:t>
          </a:r>
          <a:r>
            <a:rPr lang="ru-RU" sz="2000" dirty="0" smtClean="0"/>
            <a:t> млн. </a:t>
          </a:r>
          <a:r>
            <a:rPr lang="ru-RU" sz="2000" dirty="0" err="1" smtClean="0"/>
            <a:t>руб</a:t>
          </a:r>
          <a:endParaRPr lang="ru-RU" sz="2000" dirty="0"/>
        </a:p>
      </dgm:t>
    </dgm:pt>
    <dgm:pt modelId="{A6DEDA9A-8AE9-41F5-AE95-3C3CC18326DF}" type="parTrans" cxnId="{D35A1AC3-9FA9-41D8-9843-E81F64AEE113}">
      <dgm:prSet/>
      <dgm:spPr/>
      <dgm:t>
        <a:bodyPr/>
        <a:lstStyle/>
        <a:p>
          <a:endParaRPr lang="ru-RU"/>
        </a:p>
      </dgm:t>
    </dgm:pt>
    <dgm:pt modelId="{904584E4-775B-44BB-9A90-9AED92B24F7A}" type="sibTrans" cxnId="{D35A1AC3-9FA9-41D8-9843-E81F64AEE113}">
      <dgm:prSet/>
      <dgm:spPr/>
      <dgm:t>
        <a:bodyPr/>
        <a:lstStyle/>
        <a:p>
          <a:endParaRPr lang="ru-RU"/>
        </a:p>
      </dgm:t>
    </dgm:pt>
    <dgm:pt modelId="{93FAF571-E66D-4D77-897A-F2B71D0A86F6}" type="pres">
      <dgm:prSet presAssocID="{9FB324AE-D5AB-4113-BFC8-0F60461F5DD7}" presName="Name0" presStyleCnt="0">
        <dgm:presLayoutVars>
          <dgm:dir/>
          <dgm:resizeHandles val="exact"/>
        </dgm:presLayoutVars>
      </dgm:prSet>
      <dgm:spPr/>
    </dgm:pt>
    <dgm:pt modelId="{82A4562F-2075-4380-A548-5182DA446237}" type="pres">
      <dgm:prSet presAssocID="{9FB324AE-D5AB-4113-BFC8-0F60461F5DD7}" presName="vNodes" presStyleCnt="0"/>
      <dgm:spPr/>
    </dgm:pt>
    <dgm:pt modelId="{B49A85F9-0ABD-4650-994E-C664E7C5674D}" type="pres">
      <dgm:prSet presAssocID="{599C13D1-429D-4B5D-8258-8BC708C63FB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F06DF2-CEFA-427F-8BB5-F4E7A932DE82}" type="pres">
      <dgm:prSet presAssocID="{3F80D8C4-B31C-48A2-BFE8-36D645B4637D}" presName="spacerT" presStyleCnt="0"/>
      <dgm:spPr/>
    </dgm:pt>
    <dgm:pt modelId="{008B3B1B-E00F-4089-A4EF-6FEBCA16FCAF}" type="pres">
      <dgm:prSet presAssocID="{3F80D8C4-B31C-48A2-BFE8-36D645B4637D}" presName="sibTrans" presStyleLbl="sibTrans2D1" presStyleIdx="0" presStyleCnt="2"/>
      <dgm:spPr/>
      <dgm:t>
        <a:bodyPr/>
        <a:lstStyle/>
        <a:p>
          <a:endParaRPr lang="ru-RU"/>
        </a:p>
      </dgm:t>
    </dgm:pt>
    <dgm:pt modelId="{A45E11D6-D1D1-4168-9225-E298E7228F85}" type="pres">
      <dgm:prSet presAssocID="{3F80D8C4-B31C-48A2-BFE8-36D645B4637D}" presName="spacerB" presStyleCnt="0"/>
      <dgm:spPr/>
    </dgm:pt>
    <dgm:pt modelId="{1A3B7D71-E078-490C-ADCD-D3057CB1C750}" type="pres">
      <dgm:prSet presAssocID="{A172CF89-E940-4117-917E-EBF375801F12}" presName="node" presStyleLbl="node1" presStyleIdx="1" presStyleCnt="3" custScaleX="178582" custScaleY="1789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165605-8AD5-4921-AF57-8CFA2BBB06BD}" type="pres">
      <dgm:prSet presAssocID="{9FB324AE-D5AB-4113-BFC8-0F60461F5DD7}" presName="sibTransLast" presStyleLbl="sibTrans2D1" presStyleIdx="1" presStyleCnt="2" custAng="284084" custScaleX="201774" custLinFactNeighborX="-37030" custLinFactNeighborY="-47095"/>
      <dgm:spPr/>
      <dgm:t>
        <a:bodyPr/>
        <a:lstStyle/>
        <a:p>
          <a:endParaRPr lang="ru-RU"/>
        </a:p>
      </dgm:t>
    </dgm:pt>
    <dgm:pt modelId="{28F13495-601C-4A35-9625-998CBFA36FD0}" type="pres">
      <dgm:prSet presAssocID="{9FB324AE-D5AB-4113-BFC8-0F60461F5DD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AD37B284-D41A-4D4B-BCAF-0914FBF7EF2B}" type="pres">
      <dgm:prSet presAssocID="{9FB324AE-D5AB-4113-BFC8-0F60461F5DD7}" presName="lastNode" presStyleLbl="node1" presStyleIdx="2" presStyleCnt="3" custScaleX="131807" custScaleY="128309" custLinFactNeighborY="-11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0ABB49-80F2-4A43-8C31-5FA47894577F}" srcId="{9FB324AE-D5AB-4113-BFC8-0F60461F5DD7}" destId="{A172CF89-E940-4117-917E-EBF375801F12}" srcOrd="1" destOrd="0" parTransId="{F2085900-D556-4137-9561-C31C6418A9EC}" sibTransId="{CEFB9EC4-9BF9-43BA-BF6F-D5CEED714168}"/>
    <dgm:cxn modelId="{5EC29FC1-B0F6-461B-B71D-C11EA8708F85}" srcId="{9FB324AE-D5AB-4113-BFC8-0F60461F5DD7}" destId="{599C13D1-429D-4B5D-8258-8BC708C63FBD}" srcOrd="0" destOrd="0" parTransId="{6636D5BD-30BC-459E-A956-BFBF8BBAD7A5}" sibTransId="{3F80D8C4-B31C-48A2-BFE8-36D645B4637D}"/>
    <dgm:cxn modelId="{4A802F4C-8968-482A-8CF0-A26E2EE3B937}" type="presOf" srcId="{3F80D8C4-B31C-48A2-BFE8-36D645B4637D}" destId="{008B3B1B-E00F-4089-A4EF-6FEBCA16FCAF}" srcOrd="0" destOrd="0" presId="urn:microsoft.com/office/officeart/2005/8/layout/equation2"/>
    <dgm:cxn modelId="{44E60F6B-E56A-4A26-8CFF-A7709F8EED9A}" type="presOf" srcId="{9FB324AE-D5AB-4113-BFC8-0F60461F5DD7}" destId="{93FAF571-E66D-4D77-897A-F2B71D0A86F6}" srcOrd="0" destOrd="0" presId="urn:microsoft.com/office/officeart/2005/8/layout/equation2"/>
    <dgm:cxn modelId="{49456668-F636-4EEE-8719-6BEF37284EE7}" type="presOf" srcId="{599C13D1-429D-4B5D-8258-8BC708C63FBD}" destId="{B49A85F9-0ABD-4650-994E-C664E7C5674D}" srcOrd="0" destOrd="0" presId="urn:microsoft.com/office/officeart/2005/8/layout/equation2"/>
    <dgm:cxn modelId="{D71CDEBF-AF80-4DBB-B257-59AFE55BB2F5}" type="presOf" srcId="{CEFB9EC4-9BF9-43BA-BF6F-D5CEED714168}" destId="{AA165605-8AD5-4921-AF57-8CFA2BBB06BD}" srcOrd="0" destOrd="0" presId="urn:microsoft.com/office/officeart/2005/8/layout/equation2"/>
    <dgm:cxn modelId="{4427532B-E2BD-4426-AAEA-DEE5B2E0CF68}" type="presOf" srcId="{AE2E4694-DD13-4BB9-8EED-063A5EDDC933}" destId="{AD37B284-D41A-4D4B-BCAF-0914FBF7EF2B}" srcOrd="0" destOrd="0" presId="urn:microsoft.com/office/officeart/2005/8/layout/equation2"/>
    <dgm:cxn modelId="{91A19ADA-13FF-4EC3-9E71-1096E5BEA9AE}" type="presOf" srcId="{CEFB9EC4-9BF9-43BA-BF6F-D5CEED714168}" destId="{28F13495-601C-4A35-9625-998CBFA36FD0}" srcOrd="1" destOrd="0" presId="urn:microsoft.com/office/officeart/2005/8/layout/equation2"/>
    <dgm:cxn modelId="{D35A1AC3-9FA9-41D8-9843-E81F64AEE113}" srcId="{9FB324AE-D5AB-4113-BFC8-0F60461F5DD7}" destId="{AE2E4694-DD13-4BB9-8EED-063A5EDDC933}" srcOrd="2" destOrd="0" parTransId="{A6DEDA9A-8AE9-41F5-AE95-3C3CC18326DF}" sibTransId="{904584E4-775B-44BB-9A90-9AED92B24F7A}"/>
    <dgm:cxn modelId="{2E61A425-F85C-4D81-BC93-F834ECD996C5}" type="presOf" srcId="{A172CF89-E940-4117-917E-EBF375801F12}" destId="{1A3B7D71-E078-490C-ADCD-D3057CB1C750}" srcOrd="0" destOrd="0" presId="urn:microsoft.com/office/officeart/2005/8/layout/equation2"/>
    <dgm:cxn modelId="{0B065966-2740-4122-88D0-E5A61AA1F57D}" type="presParOf" srcId="{93FAF571-E66D-4D77-897A-F2B71D0A86F6}" destId="{82A4562F-2075-4380-A548-5182DA446237}" srcOrd="0" destOrd="0" presId="urn:microsoft.com/office/officeart/2005/8/layout/equation2"/>
    <dgm:cxn modelId="{90508009-1C46-4E66-A13A-AC3E8562D617}" type="presParOf" srcId="{82A4562F-2075-4380-A548-5182DA446237}" destId="{B49A85F9-0ABD-4650-994E-C664E7C5674D}" srcOrd="0" destOrd="0" presId="urn:microsoft.com/office/officeart/2005/8/layout/equation2"/>
    <dgm:cxn modelId="{BA273B12-C3B4-4B2E-8158-C143E83507DA}" type="presParOf" srcId="{82A4562F-2075-4380-A548-5182DA446237}" destId="{A7F06DF2-CEFA-427F-8BB5-F4E7A932DE82}" srcOrd="1" destOrd="0" presId="urn:microsoft.com/office/officeart/2005/8/layout/equation2"/>
    <dgm:cxn modelId="{102B5F42-FB4B-43BC-B9DB-5417222B4A59}" type="presParOf" srcId="{82A4562F-2075-4380-A548-5182DA446237}" destId="{008B3B1B-E00F-4089-A4EF-6FEBCA16FCAF}" srcOrd="2" destOrd="0" presId="urn:microsoft.com/office/officeart/2005/8/layout/equation2"/>
    <dgm:cxn modelId="{D450DCE5-547A-4936-9547-EE507B989E48}" type="presParOf" srcId="{82A4562F-2075-4380-A548-5182DA446237}" destId="{A45E11D6-D1D1-4168-9225-E298E7228F85}" srcOrd="3" destOrd="0" presId="urn:microsoft.com/office/officeart/2005/8/layout/equation2"/>
    <dgm:cxn modelId="{19226C91-D83C-4781-A84E-DB538B03F57E}" type="presParOf" srcId="{82A4562F-2075-4380-A548-5182DA446237}" destId="{1A3B7D71-E078-490C-ADCD-D3057CB1C750}" srcOrd="4" destOrd="0" presId="urn:microsoft.com/office/officeart/2005/8/layout/equation2"/>
    <dgm:cxn modelId="{93273BAA-6D69-4B9E-90D2-40A2DF3768F5}" type="presParOf" srcId="{93FAF571-E66D-4D77-897A-F2B71D0A86F6}" destId="{AA165605-8AD5-4921-AF57-8CFA2BBB06BD}" srcOrd="1" destOrd="0" presId="urn:microsoft.com/office/officeart/2005/8/layout/equation2"/>
    <dgm:cxn modelId="{86110B2A-7F9F-43DF-AE58-3725364D6315}" type="presParOf" srcId="{AA165605-8AD5-4921-AF57-8CFA2BBB06BD}" destId="{28F13495-601C-4A35-9625-998CBFA36FD0}" srcOrd="0" destOrd="0" presId="urn:microsoft.com/office/officeart/2005/8/layout/equation2"/>
    <dgm:cxn modelId="{7674A01E-CBDC-43E4-A32B-363A73E2F4B5}" type="presParOf" srcId="{93FAF571-E66D-4D77-897A-F2B71D0A86F6}" destId="{AD37B284-D41A-4D4B-BCAF-0914FBF7EF2B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57CBF5-7026-4B92-9743-615AFA70FB8A}" type="doc">
      <dgm:prSet loTypeId="urn:microsoft.com/office/officeart/2011/layout/HexagonRadial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777A4E59-AB27-47CB-9B95-5A63B41A2A13}">
      <dgm:prSet phldrT="[Текст]" custT="1"/>
      <dgm:spPr>
        <a:solidFill>
          <a:schemeClr val="accent1"/>
        </a:solidFill>
        <a:effectLst>
          <a:glow rad="228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1600" b="1" dirty="0" smtClean="0"/>
            <a:t>Управляющая компания </a:t>
          </a:r>
        </a:p>
        <a:p>
          <a:r>
            <a:rPr lang="ru-RU" sz="1600" b="1" dirty="0" smtClean="0"/>
            <a:t>НП «Дубна»</a:t>
          </a:r>
          <a:endParaRPr lang="ru-RU" sz="1600" b="1" dirty="0"/>
        </a:p>
      </dgm:t>
    </dgm:pt>
    <dgm:pt modelId="{295BDF5C-55A8-440D-9725-E5EFC44AC9F9}" type="parTrans" cxnId="{D89A31C6-3C26-4A6C-91EF-073BD094EE49}">
      <dgm:prSet/>
      <dgm:spPr/>
      <dgm:t>
        <a:bodyPr/>
        <a:lstStyle/>
        <a:p>
          <a:endParaRPr lang="ru-RU"/>
        </a:p>
      </dgm:t>
    </dgm:pt>
    <dgm:pt modelId="{55F85B6C-EC2A-4AD3-BA0C-C329A754AD28}" type="sibTrans" cxnId="{D89A31C6-3C26-4A6C-91EF-073BD094EE49}">
      <dgm:prSet/>
      <dgm:spPr/>
      <dgm:t>
        <a:bodyPr/>
        <a:lstStyle/>
        <a:p>
          <a:endParaRPr lang="ru-RU"/>
        </a:p>
      </dgm:t>
    </dgm:pt>
    <dgm:pt modelId="{775A16C6-5657-44C6-8090-F64EC8570934}">
      <dgm:prSet phldrT="[Текст]" custT="1"/>
      <dgm:spPr>
        <a:solidFill>
          <a:schemeClr val="tx2">
            <a:lumMod val="75000"/>
          </a:schemeClr>
        </a:solidFill>
        <a:ln>
          <a:noFill/>
        </a:ln>
        <a:effectLst>
          <a:glow>
            <a:schemeClr val="accent4">
              <a:satMod val="175000"/>
            </a:schemeClr>
          </a:glow>
        </a:effectLst>
      </dgm:spPr>
      <dgm:t>
        <a:bodyPr/>
        <a:lstStyle/>
        <a:p>
          <a:r>
            <a:rPr lang="ru-RU" sz="1200" b="1" dirty="0" smtClean="0"/>
            <a:t>Венчурный фонд </a:t>
          </a:r>
        </a:p>
        <a:p>
          <a:r>
            <a:rPr lang="ru-RU" sz="1200" b="1" dirty="0" smtClean="0"/>
            <a:t>КСИ «</a:t>
          </a:r>
          <a:r>
            <a:rPr lang="ru-RU" sz="1200" b="1" dirty="0" err="1" smtClean="0"/>
            <a:t>Венчурс</a:t>
          </a:r>
          <a:r>
            <a:rPr lang="ru-RU" sz="1200" b="1" dirty="0" smtClean="0"/>
            <a:t>»</a:t>
          </a:r>
          <a:endParaRPr lang="ru-RU" sz="1200" b="1" dirty="0"/>
        </a:p>
      </dgm:t>
    </dgm:pt>
    <dgm:pt modelId="{67B75E8F-4C6A-4B1E-BD7C-697D37434168}" type="parTrans" cxnId="{B3E8D514-A0D9-4AAE-B668-A02097DF3A24}">
      <dgm:prSet/>
      <dgm:spPr/>
      <dgm:t>
        <a:bodyPr/>
        <a:lstStyle/>
        <a:p>
          <a:endParaRPr lang="ru-RU"/>
        </a:p>
      </dgm:t>
    </dgm:pt>
    <dgm:pt modelId="{AE5397C0-51D0-4202-B434-96496ABC7F21}" type="sibTrans" cxnId="{B3E8D514-A0D9-4AAE-B668-A02097DF3A24}">
      <dgm:prSet/>
      <dgm:spPr/>
      <dgm:t>
        <a:bodyPr/>
        <a:lstStyle/>
        <a:p>
          <a:endParaRPr lang="ru-RU"/>
        </a:p>
      </dgm:t>
    </dgm:pt>
    <dgm:pt modelId="{C7F25507-1BE1-4A51-9329-38BC94289423}">
      <dgm:prSet phldrT="[Текст]" custT="1"/>
      <dgm:spPr>
        <a:solidFill>
          <a:schemeClr val="tx2">
            <a:lumMod val="75000"/>
          </a:schemeClr>
        </a:solidFill>
        <a:ln>
          <a:noFill/>
        </a:ln>
        <a:effectLst>
          <a:glow>
            <a:schemeClr val="accent3">
              <a:satMod val="175000"/>
            </a:schemeClr>
          </a:glow>
          <a:outerShdw dist="50800" sx="1000" sy="1000" algn="ctr" rotWithShape="0">
            <a:schemeClr val="bg1"/>
          </a:outerShdw>
        </a:effectLst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Производители медицинских изделий - 21</a:t>
          </a:r>
          <a:endParaRPr lang="ru-RU" sz="1400" b="1" dirty="0">
            <a:solidFill>
              <a:schemeClr val="bg1"/>
            </a:solidFill>
          </a:endParaRPr>
        </a:p>
      </dgm:t>
    </dgm:pt>
    <dgm:pt modelId="{4FF7E5FC-B30F-4973-976F-E08573D9A448}" type="parTrans" cxnId="{70610BFA-D6DB-4E12-BAFB-5A2EF0BCD960}">
      <dgm:prSet/>
      <dgm:spPr/>
      <dgm:t>
        <a:bodyPr/>
        <a:lstStyle/>
        <a:p>
          <a:endParaRPr lang="ru-RU"/>
        </a:p>
      </dgm:t>
    </dgm:pt>
    <dgm:pt modelId="{F6B00A10-ABAA-4186-BBC7-C919F1DB9C6E}" type="sibTrans" cxnId="{70610BFA-D6DB-4E12-BAFB-5A2EF0BCD960}">
      <dgm:prSet/>
      <dgm:spPr/>
      <dgm:t>
        <a:bodyPr/>
        <a:lstStyle/>
        <a:p>
          <a:endParaRPr lang="ru-RU"/>
        </a:p>
      </dgm:t>
    </dgm:pt>
    <dgm:pt modelId="{4EDE786C-1E87-4A40-9DD9-5727B4896E0C}">
      <dgm:prSet phldrT="[Текст]" custT="1"/>
      <dgm:spPr>
        <a:solidFill>
          <a:schemeClr val="tx2">
            <a:lumMod val="75000"/>
          </a:schemeClr>
        </a:solidFill>
        <a:ln>
          <a:noFill/>
        </a:ln>
        <a:effectLst>
          <a:glow>
            <a:schemeClr val="accent4">
              <a:satMod val="175000"/>
            </a:schemeClr>
          </a:glow>
        </a:effectLst>
      </dgm:spPr>
      <dgm:t>
        <a:bodyPr/>
        <a:lstStyle/>
        <a:p>
          <a:r>
            <a:rPr lang="ru-RU" sz="1200" b="1" dirty="0" smtClean="0">
              <a:solidFill>
                <a:schemeClr val="bg1"/>
              </a:solidFill>
            </a:rPr>
            <a:t>Научные организации: </a:t>
          </a:r>
        </a:p>
        <a:p>
          <a:r>
            <a:rPr lang="ru-RU" sz="1200" b="1" dirty="0" smtClean="0">
              <a:solidFill>
                <a:schemeClr val="bg1"/>
              </a:solidFill>
            </a:rPr>
            <a:t>ГНЦ Прикладной микробиологии и биотехнологии</a:t>
          </a:r>
          <a:r>
            <a:rPr lang="ru-RU" sz="1200" b="1" baseline="0" dirty="0" smtClean="0">
              <a:solidFill>
                <a:schemeClr val="bg1"/>
              </a:solidFill>
            </a:rPr>
            <a:t> </a:t>
          </a:r>
          <a:endParaRPr lang="ru-RU" sz="1200" b="1" dirty="0">
            <a:solidFill>
              <a:schemeClr val="bg1"/>
            </a:solidFill>
          </a:endParaRPr>
        </a:p>
      </dgm:t>
    </dgm:pt>
    <dgm:pt modelId="{9AA7AAD5-3EBC-40FE-8E15-80BA4DBFF8F0}" type="parTrans" cxnId="{671E43ED-4610-4F1D-93B9-D519AAAE3C3A}">
      <dgm:prSet/>
      <dgm:spPr/>
      <dgm:t>
        <a:bodyPr/>
        <a:lstStyle/>
        <a:p>
          <a:endParaRPr lang="ru-RU"/>
        </a:p>
      </dgm:t>
    </dgm:pt>
    <dgm:pt modelId="{7C23430A-3C48-479B-AE40-0BB8D216917F}" type="sibTrans" cxnId="{671E43ED-4610-4F1D-93B9-D519AAAE3C3A}">
      <dgm:prSet/>
      <dgm:spPr/>
      <dgm:t>
        <a:bodyPr/>
        <a:lstStyle/>
        <a:p>
          <a:endParaRPr lang="ru-RU"/>
        </a:p>
      </dgm:t>
    </dgm:pt>
    <dgm:pt modelId="{77A77C2E-4B30-4D07-8596-C4652147EB14}">
      <dgm:prSet phldrT="[Текст]" custT="1"/>
      <dgm:spPr>
        <a:solidFill>
          <a:schemeClr val="tx2">
            <a:lumMod val="75000"/>
          </a:schemeClr>
        </a:solidFill>
        <a:ln>
          <a:noFill/>
        </a:ln>
        <a:effectLst>
          <a:glow>
            <a:schemeClr val="accent3">
              <a:satMod val="175000"/>
            </a:schemeClr>
          </a:glow>
        </a:effectLst>
      </dgm:spPr>
      <dgm:t>
        <a:bodyPr/>
        <a:lstStyle/>
        <a:p>
          <a:r>
            <a:rPr lang="ru-RU" sz="1400" dirty="0" smtClean="0"/>
            <a:t>ВУЗы: Университет «Дубна»</a:t>
          </a:r>
          <a:endParaRPr lang="ru-RU" sz="1400" b="1" dirty="0"/>
        </a:p>
      </dgm:t>
    </dgm:pt>
    <dgm:pt modelId="{BD729B2E-071A-44C2-BE8C-66E73642DE1E}" type="parTrans" cxnId="{755F2D7B-336C-4700-86F3-5F63FC4A92C9}">
      <dgm:prSet/>
      <dgm:spPr/>
      <dgm:t>
        <a:bodyPr/>
        <a:lstStyle/>
        <a:p>
          <a:endParaRPr lang="ru-RU"/>
        </a:p>
      </dgm:t>
    </dgm:pt>
    <dgm:pt modelId="{A035CC08-2DD5-4334-BC38-46FE4CA2A4DF}" type="sibTrans" cxnId="{755F2D7B-336C-4700-86F3-5F63FC4A92C9}">
      <dgm:prSet/>
      <dgm:spPr/>
      <dgm:t>
        <a:bodyPr/>
        <a:lstStyle/>
        <a:p>
          <a:endParaRPr lang="ru-RU"/>
        </a:p>
      </dgm:t>
    </dgm:pt>
    <dgm:pt modelId="{2E3EF0EF-AF13-9946-933C-D9A8F8A37B96}">
      <dgm:prSet phldrT="[Текст]" custT="1"/>
      <dgm:spPr>
        <a:solidFill>
          <a:schemeClr val="tx2">
            <a:lumMod val="75000"/>
          </a:schemeClr>
        </a:solidFill>
        <a:ln>
          <a:noFill/>
        </a:ln>
        <a:effectLst>
          <a:glow>
            <a:schemeClr val="accent4">
              <a:satMod val="175000"/>
            </a:schemeClr>
          </a:glow>
        </a:effectLst>
      </dgm:spPr>
      <dgm:t>
        <a:bodyPr/>
        <a:lstStyle/>
        <a:p>
          <a:r>
            <a:rPr lang="ru-RU" sz="1200" b="1" dirty="0" smtClean="0"/>
            <a:t>Организации инновационной инфраструктуры - 4</a:t>
          </a:r>
          <a:endParaRPr lang="ru-RU" sz="1200" b="1" dirty="0"/>
        </a:p>
      </dgm:t>
    </dgm:pt>
    <dgm:pt modelId="{868DB02E-3A9E-F34A-A33D-F75C6B0FFD55}" type="parTrans" cxnId="{170B1191-0924-2F4D-A458-6CD7EC4937C9}">
      <dgm:prSet/>
      <dgm:spPr/>
      <dgm:t>
        <a:bodyPr/>
        <a:lstStyle/>
        <a:p>
          <a:endParaRPr lang="ru-RU"/>
        </a:p>
      </dgm:t>
    </dgm:pt>
    <dgm:pt modelId="{87A6F1B1-5DBD-8248-87A8-C747696C669B}" type="sibTrans" cxnId="{170B1191-0924-2F4D-A458-6CD7EC4937C9}">
      <dgm:prSet/>
      <dgm:spPr/>
      <dgm:t>
        <a:bodyPr/>
        <a:lstStyle/>
        <a:p>
          <a:endParaRPr lang="ru-RU"/>
        </a:p>
      </dgm:t>
    </dgm:pt>
    <dgm:pt modelId="{991E45DD-3AB3-644C-8611-70040B781FBA}">
      <dgm:prSet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ru-RU" sz="1400" b="1" dirty="0" smtClean="0"/>
            <a:t>Поставщики технологических услуг - 5</a:t>
          </a:r>
          <a:endParaRPr lang="ru-RU" sz="1400" b="1" dirty="0"/>
        </a:p>
      </dgm:t>
    </dgm:pt>
    <dgm:pt modelId="{6647A916-2BC4-344D-9C09-648AB8F65EE1}" type="parTrans" cxnId="{171C0E71-3901-634C-8F9A-ECC36CA93737}">
      <dgm:prSet/>
      <dgm:spPr/>
      <dgm:t>
        <a:bodyPr/>
        <a:lstStyle/>
        <a:p>
          <a:endParaRPr lang="ru-RU"/>
        </a:p>
      </dgm:t>
    </dgm:pt>
    <dgm:pt modelId="{968FE87C-9823-D64C-B7DA-C6FE337DE82B}" type="sibTrans" cxnId="{171C0E71-3901-634C-8F9A-ECC36CA93737}">
      <dgm:prSet/>
      <dgm:spPr/>
      <dgm:t>
        <a:bodyPr/>
        <a:lstStyle/>
        <a:p>
          <a:endParaRPr lang="ru-RU"/>
        </a:p>
      </dgm:t>
    </dgm:pt>
    <dgm:pt modelId="{4FA7CD09-B69A-43C3-9E64-DF4433452991}" type="pres">
      <dgm:prSet presAssocID="{3657CBF5-7026-4B92-9743-615AFA70FB8A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60A4245-B940-4E7E-B027-8F65EB021969}" type="pres">
      <dgm:prSet presAssocID="{777A4E59-AB27-47CB-9B95-5A63B41A2A13}" presName="Parent" presStyleLbl="node0" presStyleIdx="0" presStyleCnt="1" custScaleX="110166">
        <dgm:presLayoutVars>
          <dgm:chMax val="6"/>
          <dgm:chPref val="6"/>
        </dgm:presLayoutVars>
      </dgm:prSet>
      <dgm:spPr/>
      <dgm:t>
        <a:bodyPr/>
        <a:lstStyle/>
        <a:p>
          <a:endParaRPr lang="ru-RU"/>
        </a:p>
      </dgm:t>
    </dgm:pt>
    <dgm:pt modelId="{B4BFDFF4-C41C-9C45-B432-C78AE3CC0B82}" type="pres">
      <dgm:prSet presAssocID="{C7F25507-1BE1-4A51-9329-38BC94289423}" presName="Accent1" presStyleCnt="0"/>
      <dgm:spPr/>
    </dgm:pt>
    <dgm:pt modelId="{75C03BA2-CC78-4985-B36C-00835E048B06}" type="pres">
      <dgm:prSet presAssocID="{C7F25507-1BE1-4A51-9329-38BC94289423}" presName="Accent" presStyleLbl="bgShp" presStyleIdx="0" presStyleCnt="6"/>
      <dgm:spPr/>
    </dgm:pt>
    <dgm:pt modelId="{EC74E12E-1014-EF44-B0EB-FD15FB1A615C}" type="pres">
      <dgm:prSet presAssocID="{C7F25507-1BE1-4A51-9329-38BC94289423}" presName="Child1" presStyleLbl="node1" presStyleIdx="0" presStyleCnt="6" custScaleX="125067" custScaleY="101135" custLinFactNeighborX="-1285" custLinFactNeighborY="691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62C6E2-AD4C-574E-B258-AB54AB711123}" type="pres">
      <dgm:prSet presAssocID="{2E3EF0EF-AF13-9946-933C-D9A8F8A37B96}" presName="Accent2" presStyleCnt="0"/>
      <dgm:spPr/>
    </dgm:pt>
    <dgm:pt modelId="{FD43FAA2-1936-BA40-A23B-F10C11D36E75}" type="pres">
      <dgm:prSet presAssocID="{2E3EF0EF-AF13-9946-933C-D9A8F8A37B96}" presName="Accent" presStyleLbl="bgShp" presStyleIdx="1" presStyleCnt="6"/>
      <dgm:spPr/>
    </dgm:pt>
    <dgm:pt modelId="{D4B15B1C-A584-E34C-BC5A-0E49B92AC7F1}" type="pres">
      <dgm:prSet presAssocID="{2E3EF0EF-AF13-9946-933C-D9A8F8A37B96}" presName="Child2" presStyleLbl="node1" presStyleIdx="1" presStyleCnt="6" custScaleX="120070" custScaleY="113257" custLinFactNeighborX="11765" custLinFactNeighborY="-26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E43F95-6665-45D9-87E2-D91BD1D900F5}" type="pres">
      <dgm:prSet presAssocID="{775A16C6-5657-44C6-8090-F64EC8570934}" presName="Accent3" presStyleCnt="0"/>
      <dgm:spPr/>
    </dgm:pt>
    <dgm:pt modelId="{0EDD3F60-84A9-4BEE-806C-DA5A41EEDB9F}" type="pres">
      <dgm:prSet presAssocID="{775A16C6-5657-44C6-8090-F64EC8570934}" presName="Accent" presStyleLbl="bgShp" presStyleIdx="2" presStyleCnt="6"/>
      <dgm:spPr/>
    </dgm:pt>
    <dgm:pt modelId="{99A003CE-EC3B-4367-A8C3-E78F55FB5C36}" type="pres">
      <dgm:prSet presAssocID="{775A16C6-5657-44C6-8090-F64EC8570934}" presName="Child3" presStyleLbl="node1" presStyleIdx="2" presStyleCnt="6" custScaleX="125945" custScaleY="117413" custLinFactNeighborX="15144" custLinFactNeighborY="9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DEDA6B-D271-475A-B0E5-5ADFB8229C81}" type="pres">
      <dgm:prSet presAssocID="{77A77C2E-4B30-4D07-8596-C4652147EB14}" presName="Accent4" presStyleCnt="0"/>
      <dgm:spPr/>
    </dgm:pt>
    <dgm:pt modelId="{C99248E8-3593-4C61-93C3-1914C4B47193}" type="pres">
      <dgm:prSet presAssocID="{77A77C2E-4B30-4D07-8596-C4652147EB14}" presName="Accent" presStyleLbl="bgShp" presStyleIdx="3" presStyleCnt="6"/>
      <dgm:spPr/>
    </dgm:pt>
    <dgm:pt modelId="{6422A053-07A7-47DD-A6E1-73352AEDF6C8}" type="pres">
      <dgm:prSet presAssocID="{77A77C2E-4B30-4D07-8596-C4652147EB14}" presName="Child4" presStyleLbl="node1" presStyleIdx="3" presStyleCnt="6" custScaleX="124966" custLinFactNeighborX="441" custLinFactNeighborY="55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93F5C-F3E6-45CA-8D8F-1FA26ADC5C3E}" type="pres">
      <dgm:prSet presAssocID="{4EDE786C-1E87-4A40-9DD9-5727B4896E0C}" presName="Accent5" presStyleCnt="0"/>
      <dgm:spPr/>
    </dgm:pt>
    <dgm:pt modelId="{10B2FE76-FD37-4E4F-B64D-92E3D7522D19}" type="pres">
      <dgm:prSet presAssocID="{4EDE786C-1E87-4A40-9DD9-5727B4896E0C}" presName="Accent" presStyleLbl="bgShp" presStyleIdx="4" presStyleCnt="6"/>
      <dgm:spPr/>
    </dgm:pt>
    <dgm:pt modelId="{03716E0E-03AF-4372-A950-9655A4F45849}" type="pres">
      <dgm:prSet presAssocID="{4EDE786C-1E87-4A40-9DD9-5727B4896E0C}" presName="Child5" presStyleLbl="node1" presStyleIdx="4" presStyleCnt="6" custScaleX="116062" custScaleY="102389" custLinFactNeighborX="-12754" custLinFactNeighborY="-410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EE408D-B2B8-8E47-988E-606081858FB8}" type="pres">
      <dgm:prSet presAssocID="{991E45DD-3AB3-644C-8611-70040B781FBA}" presName="Accent6" presStyleCnt="0"/>
      <dgm:spPr/>
    </dgm:pt>
    <dgm:pt modelId="{86426808-FA5B-C040-8A29-43BDB42158B7}" type="pres">
      <dgm:prSet presAssocID="{991E45DD-3AB3-644C-8611-70040B781FBA}" presName="Accent" presStyleLbl="bgShp" presStyleIdx="5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7BD6C39-7911-D847-9D95-CFF6EB3D26AF}" type="pres">
      <dgm:prSet presAssocID="{991E45DD-3AB3-644C-8611-70040B781FBA}" presName="Child6" presStyleLbl="node1" presStyleIdx="5" presStyleCnt="6" custScaleX="116087" custScaleY="116990" custLinFactNeighborX="-9200" custLinFactNeighborY="17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610BFA-D6DB-4E12-BAFB-5A2EF0BCD960}" srcId="{777A4E59-AB27-47CB-9B95-5A63B41A2A13}" destId="{C7F25507-1BE1-4A51-9329-38BC94289423}" srcOrd="0" destOrd="0" parTransId="{4FF7E5FC-B30F-4973-976F-E08573D9A448}" sibTransId="{F6B00A10-ABAA-4186-BBC7-C919F1DB9C6E}"/>
    <dgm:cxn modelId="{B3E8D514-A0D9-4AAE-B668-A02097DF3A24}" srcId="{777A4E59-AB27-47CB-9B95-5A63B41A2A13}" destId="{775A16C6-5657-44C6-8090-F64EC8570934}" srcOrd="2" destOrd="0" parTransId="{67B75E8F-4C6A-4B1E-BD7C-697D37434168}" sibTransId="{AE5397C0-51D0-4202-B434-96496ABC7F21}"/>
    <dgm:cxn modelId="{026F8866-490B-4080-8B89-4968DAE51523}" type="presOf" srcId="{2E3EF0EF-AF13-9946-933C-D9A8F8A37B96}" destId="{D4B15B1C-A584-E34C-BC5A-0E49B92AC7F1}" srcOrd="0" destOrd="0" presId="urn:microsoft.com/office/officeart/2011/layout/HexagonRadial"/>
    <dgm:cxn modelId="{755F2D7B-336C-4700-86F3-5F63FC4A92C9}" srcId="{777A4E59-AB27-47CB-9B95-5A63B41A2A13}" destId="{77A77C2E-4B30-4D07-8596-C4652147EB14}" srcOrd="3" destOrd="0" parTransId="{BD729B2E-071A-44C2-BE8C-66E73642DE1E}" sibTransId="{A035CC08-2DD5-4334-BC38-46FE4CA2A4DF}"/>
    <dgm:cxn modelId="{CDADE072-967F-4637-B0C8-BFB3FA6D0344}" type="presOf" srcId="{775A16C6-5657-44C6-8090-F64EC8570934}" destId="{99A003CE-EC3B-4367-A8C3-E78F55FB5C36}" srcOrd="0" destOrd="0" presId="urn:microsoft.com/office/officeart/2011/layout/HexagonRadial"/>
    <dgm:cxn modelId="{171C0E71-3901-634C-8F9A-ECC36CA93737}" srcId="{777A4E59-AB27-47CB-9B95-5A63B41A2A13}" destId="{991E45DD-3AB3-644C-8611-70040B781FBA}" srcOrd="5" destOrd="0" parTransId="{6647A916-2BC4-344D-9C09-648AB8F65EE1}" sibTransId="{968FE87C-9823-D64C-B7DA-C6FE337DE82B}"/>
    <dgm:cxn modelId="{BE66451D-A2FB-4E42-B3E1-3B3E61310259}" type="presOf" srcId="{4EDE786C-1E87-4A40-9DD9-5727B4896E0C}" destId="{03716E0E-03AF-4372-A950-9655A4F45849}" srcOrd="0" destOrd="0" presId="urn:microsoft.com/office/officeart/2011/layout/HexagonRadial"/>
    <dgm:cxn modelId="{671E43ED-4610-4F1D-93B9-D519AAAE3C3A}" srcId="{777A4E59-AB27-47CB-9B95-5A63B41A2A13}" destId="{4EDE786C-1E87-4A40-9DD9-5727B4896E0C}" srcOrd="4" destOrd="0" parTransId="{9AA7AAD5-3EBC-40FE-8E15-80BA4DBFF8F0}" sibTransId="{7C23430A-3C48-479B-AE40-0BB8D216917F}"/>
    <dgm:cxn modelId="{05B7CEF4-4462-4846-A1FF-EEB43BF377D7}" type="presOf" srcId="{3657CBF5-7026-4B92-9743-615AFA70FB8A}" destId="{4FA7CD09-B69A-43C3-9E64-DF4433452991}" srcOrd="0" destOrd="0" presId="urn:microsoft.com/office/officeart/2011/layout/HexagonRadial"/>
    <dgm:cxn modelId="{170B1191-0924-2F4D-A458-6CD7EC4937C9}" srcId="{777A4E59-AB27-47CB-9B95-5A63B41A2A13}" destId="{2E3EF0EF-AF13-9946-933C-D9A8F8A37B96}" srcOrd="1" destOrd="0" parTransId="{868DB02E-3A9E-F34A-A33D-F75C6B0FFD55}" sibTransId="{87A6F1B1-5DBD-8248-87A8-C747696C669B}"/>
    <dgm:cxn modelId="{E769AD7E-DC38-4190-8E6A-1F9D5CAADEAB}" type="presOf" srcId="{777A4E59-AB27-47CB-9B95-5A63B41A2A13}" destId="{E60A4245-B940-4E7E-B027-8F65EB021969}" srcOrd="0" destOrd="0" presId="urn:microsoft.com/office/officeart/2011/layout/HexagonRadial"/>
    <dgm:cxn modelId="{1A8E35D3-3B8B-46BE-82DA-553D6B8E7C76}" type="presOf" srcId="{991E45DD-3AB3-644C-8611-70040B781FBA}" destId="{E7BD6C39-7911-D847-9D95-CFF6EB3D26AF}" srcOrd="0" destOrd="0" presId="urn:microsoft.com/office/officeart/2011/layout/HexagonRadial"/>
    <dgm:cxn modelId="{E53A2F87-0683-4088-B293-A27C3E58E728}" type="presOf" srcId="{C7F25507-1BE1-4A51-9329-38BC94289423}" destId="{EC74E12E-1014-EF44-B0EB-FD15FB1A615C}" srcOrd="0" destOrd="0" presId="urn:microsoft.com/office/officeart/2011/layout/HexagonRadial"/>
    <dgm:cxn modelId="{D89A31C6-3C26-4A6C-91EF-073BD094EE49}" srcId="{3657CBF5-7026-4B92-9743-615AFA70FB8A}" destId="{777A4E59-AB27-47CB-9B95-5A63B41A2A13}" srcOrd="0" destOrd="0" parTransId="{295BDF5C-55A8-440D-9725-E5EFC44AC9F9}" sibTransId="{55F85B6C-EC2A-4AD3-BA0C-C329A754AD28}"/>
    <dgm:cxn modelId="{F53ACDC4-BE40-410B-AD9A-7712F4AA2C8E}" type="presOf" srcId="{77A77C2E-4B30-4D07-8596-C4652147EB14}" destId="{6422A053-07A7-47DD-A6E1-73352AEDF6C8}" srcOrd="0" destOrd="0" presId="urn:microsoft.com/office/officeart/2011/layout/HexagonRadial"/>
    <dgm:cxn modelId="{9B62A1E7-E50D-41CD-92BC-33B93EC2F520}" type="presParOf" srcId="{4FA7CD09-B69A-43C3-9E64-DF4433452991}" destId="{E60A4245-B940-4E7E-B027-8F65EB021969}" srcOrd="0" destOrd="0" presId="urn:microsoft.com/office/officeart/2011/layout/HexagonRadial"/>
    <dgm:cxn modelId="{590466BD-2910-4937-A1A3-E2761C3FFD72}" type="presParOf" srcId="{4FA7CD09-B69A-43C3-9E64-DF4433452991}" destId="{B4BFDFF4-C41C-9C45-B432-C78AE3CC0B82}" srcOrd="1" destOrd="0" presId="urn:microsoft.com/office/officeart/2011/layout/HexagonRadial"/>
    <dgm:cxn modelId="{9115327A-F7D2-41A9-9F26-B634A562F477}" type="presParOf" srcId="{B4BFDFF4-C41C-9C45-B432-C78AE3CC0B82}" destId="{75C03BA2-CC78-4985-B36C-00835E048B06}" srcOrd="0" destOrd="0" presId="urn:microsoft.com/office/officeart/2011/layout/HexagonRadial"/>
    <dgm:cxn modelId="{5BB55B32-F13C-435D-9ABC-CAD5B6B71532}" type="presParOf" srcId="{4FA7CD09-B69A-43C3-9E64-DF4433452991}" destId="{EC74E12E-1014-EF44-B0EB-FD15FB1A615C}" srcOrd="2" destOrd="0" presId="urn:microsoft.com/office/officeart/2011/layout/HexagonRadial"/>
    <dgm:cxn modelId="{590AFD81-46CA-4A51-BE03-DE2AE2237BC9}" type="presParOf" srcId="{4FA7CD09-B69A-43C3-9E64-DF4433452991}" destId="{6262C6E2-AD4C-574E-B258-AB54AB711123}" srcOrd="3" destOrd="0" presId="urn:microsoft.com/office/officeart/2011/layout/HexagonRadial"/>
    <dgm:cxn modelId="{03CFF329-F565-4E54-8831-7A5174BD00E6}" type="presParOf" srcId="{6262C6E2-AD4C-574E-B258-AB54AB711123}" destId="{FD43FAA2-1936-BA40-A23B-F10C11D36E75}" srcOrd="0" destOrd="0" presId="urn:microsoft.com/office/officeart/2011/layout/HexagonRadial"/>
    <dgm:cxn modelId="{7839EE3C-FEB5-4971-B9A4-9834CD76E77C}" type="presParOf" srcId="{4FA7CD09-B69A-43C3-9E64-DF4433452991}" destId="{D4B15B1C-A584-E34C-BC5A-0E49B92AC7F1}" srcOrd="4" destOrd="0" presId="urn:microsoft.com/office/officeart/2011/layout/HexagonRadial"/>
    <dgm:cxn modelId="{84013F44-F3A2-4E15-A048-4C3F07D55E4B}" type="presParOf" srcId="{4FA7CD09-B69A-43C3-9E64-DF4433452991}" destId="{8AE43F95-6665-45D9-87E2-D91BD1D900F5}" srcOrd="5" destOrd="0" presId="urn:microsoft.com/office/officeart/2011/layout/HexagonRadial"/>
    <dgm:cxn modelId="{68D63DAE-4AD4-4356-9BC4-5EA697E455B8}" type="presParOf" srcId="{8AE43F95-6665-45D9-87E2-D91BD1D900F5}" destId="{0EDD3F60-84A9-4BEE-806C-DA5A41EEDB9F}" srcOrd="0" destOrd="0" presId="urn:microsoft.com/office/officeart/2011/layout/HexagonRadial"/>
    <dgm:cxn modelId="{F83098EA-A415-4E4B-8AD1-CDD73E44620F}" type="presParOf" srcId="{4FA7CD09-B69A-43C3-9E64-DF4433452991}" destId="{99A003CE-EC3B-4367-A8C3-E78F55FB5C36}" srcOrd="6" destOrd="0" presId="urn:microsoft.com/office/officeart/2011/layout/HexagonRadial"/>
    <dgm:cxn modelId="{046A5D8D-4F62-4A4E-8047-958DA7F911B8}" type="presParOf" srcId="{4FA7CD09-B69A-43C3-9E64-DF4433452991}" destId="{60DEDA6B-D271-475A-B0E5-5ADFB8229C81}" srcOrd="7" destOrd="0" presId="urn:microsoft.com/office/officeart/2011/layout/HexagonRadial"/>
    <dgm:cxn modelId="{619449D3-73B7-4044-9525-171F282E0F99}" type="presParOf" srcId="{60DEDA6B-D271-475A-B0E5-5ADFB8229C81}" destId="{C99248E8-3593-4C61-93C3-1914C4B47193}" srcOrd="0" destOrd="0" presId="urn:microsoft.com/office/officeart/2011/layout/HexagonRadial"/>
    <dgm:cxn modelId="{3A38F8AB-7F22-432F-BCD7-B9254289883D}" type="presParOf" srcId="{4FA7CD09-B69A-43C3-9E64-DF4433452991}" destId="{6422A053-07A7-47DD-A6E1-73352AEDF6C8}" srcOrd="8" destOrd="0" presId="urn:microsoft.com/office/officeart/2011/layout/HexagonRadial"/>
    <dgm:cxn modelId="{FE383907-B006-406D-B67B-7A29140F01DF}" type="presParOf" srcId="{4FA7CD09-B69A-43C3-9E64-DF4433452991}" destId="{7B193F5C-F3E6-45CA-8D8F-1FA26ADC5C3E}" srcOrd="9" destOrd="0" presId="urn:microsoft.com/office/officeart/2011/layout/HexagonRadial"/>
    <dgm:cxn modelId="{289C19FD-9F38-4C11-998A-F9F0127428E0}" type="presParOf" srcId="{7B193F5C-F3E6-45CA-8D8F-1FA26ADC5C3E}" destId="{10B2FE76-FD37-4E4F-B64D-92E3D7522D19}" srcOrd="0" destOrd="0" presId="urn:microsoft.com/office/officeart/2011/layout/HexagonRadial"/>
    <dgm:cxn modelId="{52540005-639E-498B-94AD-364BF91C6D61}" type="presParOf" srcId="{4FA7CD09-B69A-43C3-9E64-DF4433452991}" destId="{03716E0E-03AF-4372-A950-9655A4F45849}" srcOrd="10" destOrd="0" presId="urn:microsoft.com/office/officeart/2011/layout/HexagonRadial"/>
    <dgm:cxn modelId="{70BA2BDA-7CBE-45AB-86DA-2D783B8E7098}" type="presParOf" srcId="{4FA7CD09-B69A-43C3-9E64-DF4433452991}" destId="{32EE408D-B2B8-8E47-988E-606081858FB8}" srcOrd="11" destOrd="0" presId="urn:microsoft.com/office/officeart/2011/layout/HexagonRadial"/>
    <dgm:cxn modelId="{C0831AF8-B436-4ED6-AED3-11E864D3FFFA}" type="presParOf" srcId="{32EE408D-B2B8-8E47-988E-606081858FB8}" destId="{86426808-FA5B-C040-8A29-43BDB42158B7}" srcOrd="0" destOrd="0" presId="urn:microsoft.com/office/officeart/2011/layout/HexagonRadial"/>
    <dgm:cxn modelId="{B253D90A-10C4-4273-852D-91BE20F9D91B}" type="presParOf" srcId="{4FA7CD09-B69A-43C3-9E64-DF4433452991}" destId="{E7BD6C39-7911-D847-9D95-CFF6EB3D26AF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49A85F9-0ABD-4650-994E-C664E7C5674D}">
      <dsp:nvSpPr>
        <dsp:cNvPr id="0" name=""/>
        <dsp:cNvSpPr/>
      </dsp:nvSpPr>
      <dsp:spPr>
        <a:xfrm>
          <a:off x="611284" y="337"/>
          <a:ext cx="1150441" cy="115044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Средства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Заявителя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13,6</a:t>
          </a:r>
          <a:r>
            <a:rPr lang="ru-RU" sz="1200" kern="1200" dirty="0" smtClean="0"/>
            <a:t> </a:t>
          </a:r>
          <a:r>
            <a:rPr lang="ru-RU" sz="1600" kern="1200" dirty="0" smtClean="0"/>
            <a:t>млн. </a:t>
          </a:r>
          <a:r>
            <a:rPr lang="ru-RU" sz="1600" kern="1200" dirty="0" err="1" smtClean="0"/>
            <a:t>руб</a:t>
          </a:r>
          <a:endParaRPr lang="ru-RU" sz="1600" kern="1200" dirty="0"/>
        </a:p>
      </dsp:txBody>
      <dsp:txXfrm>
        <a:off x="611284" y="337"/>
        <a:ext cx="1150441" cy="1150441"/>
      </dsp:txXfrm>
    </dsp:sp>
    <dsp:sp modelId="{008B3B1B-E00F-4089-A4EF-6FEBCA16FCAF}">
      <dsp:nvSpPr>
        <dsp:cNvPr id="0" name=""/>
        <dsp:cNvSpPr/>
      </dsp:nvSpPr>
      <dsp:spPr>
        <a:xfrm>
          <a:off x="852877" y="1244194"/>
          <a:ext cx="667256" cy="667256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852877" y="1244194"/>
        <a:ext cx="667256" cy="667256"/>
      </dsp:txXfrm>
    </dsp:sp>
    <dsp:sp modelId="{1A3B7D71-E078-490C-ADCD-D3057CB1C750}">
      <dsp:nvSpPr>
        <dsp:cNvPr id="0" name=""/>
        <dsp:cNvSpPr/>
      </dsp:nvSpPr>
      <dsp:spPr>
        <a:xfrm>
          <a:off x="159264" y="2004866"/>
          <a:ext cx="2054481" cy="20587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Бюджетное </a:t>
          </a:r>
          <a:r>
            <a:rPr lang="ru-RU" sz="1600" kern="1200" dirty="0" err="1" smtClean="0"/>
            <a:t>софинансиро-вание</a:t>
          </a:r>
          <a:r>
            <a:rPr lang="ru-RU" sz="1600" kern="1200" dirty="0" smtClean="0"/>
            <a:t>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0" i="0" u="none" kern="1200" dirty="0" smtClean="0"/>
            <a:t>28,4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400" b="0" i="0" u="none" kern="1200" dirty="0" smtClean="0"/>
            <a:t> </a:t>
          </a:r>
          <a:r>
            <a:rPr lang="ru-RU" sz="1600" b="0" i="0" u="none" kern="1200" dirty="0" smtClean="0"/>
            <a:t>млн. </a:t>
          </a:r>
          <a:r>
            <a:rPr lang="ru-RU" sz="1600" b="0" i="0" u="none" kern="1200" dirty="0" err="1" smtClean="0"/>
            <a:t>руб</a:t>
          </a:r>
          <a:endParaRPr lang="ru-RU" sz="1600" kern="1200" dirty="0"/>
        </a:p>
      </dsp:txBody>
      <dsp:txXfrm>
        <a:off x="159264" y="2004866"/>
        <a:ext cx="2054481" cy="2058795"/>
      </dsp:txXfrm>
    </dsp:sp>
    <dsp:sp modelId="{AA165605-8AD5-4921-AF57-8CFA2BBB06BD}">
      <dsp:nvSpPr>
        <dsp:cNvPr id="0" name=""/>
        <dsp:cNvSpPr/>
      </dsp:nvSpPr>
      <dsp:spPr>
        <a:xfrm>
          <a:off x="2061755" y="1501710"/>
          <a:ext cx="746556" cy="4279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/>
        </a:p>
      </dsp:txBody>
      <dsp:txXfrm>
        <a:off x="2061755" y="1501710"/>
        <a:ext cx="746556" cy="427964"/>
      </dsp:txXfrm>
    </dsp:sp>
    <dsp:sp modelId="{AD37B284-D41A-4D4B-BCAF-0914FBF7EF2B}">
      <dsp:nvSpPr>
        <dsp:cNvPr id="0" name=""/>
        <dsp:cNvSpPr/>
      </dsp:nvSpPr>
      <dsp:spPr>
        <a:xfrm>
          <a:off x="2904010" y="288034"/>
          <a:ext cx="3032724" cy="2952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Объем выпускаемой продукции с 2017 но 2020 </a:t>
          </a:r>
          <a:r>
            <a:rPr lang="ru-RU" sz="2000" kern="1200" dirty="0" err="1" smtClean="0"/>
            <a:t>гг</a:t>
          </a: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1715</a:t>
          </a:r>
          <a:r>
            <a:rPr lang="ru-RU" sz="2000" kern="1200" dirty="0" smtClean="0"/>
            <a:t> млн. </a:t>
          </a:r>
          <a:r>
            <a:rPr lang="ru-RU" sz="2000" kern="1200" dirty="0" err="1" smtClean="0"/>
            <a:t>руб</a:t>
          </a:r>
          <a:endParaRPr lang="ru-RU" sz="2000" kern="1200" dirty="0"/>
        </a:p>
      </dsp:txBody>
      <dsp:txXfrm>
        <a:off x="2904010" y="288034"/>
        <a:ext cx="3032724" cy="29522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Радиальный шестиугольник"/>
  <dgm:desc val="Служит для отображения последовательного процесса, связанного с центральной идеей или темой. Ограничен шестью фигурами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5734A-F1AC-4078-AF29-AA9D1834D221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1AF41-5850-49B5-81E9-DADC924D8D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8F1D85-C2A0-4C7E-B9E3-F0A910CA74AB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C364C-F357-4521-844A-FB28E055F224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1BD4F-7508-4D14-8562-442BA03487A9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211EE-9C93-45F0-9445-5A6247F89443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80EFD-A764-4352-ACD7-B0BC717A99EE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64DFC-4E60-4CA2-849D-88FEED7FC892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AD08B-BB74-44BB-B647-FD6DB0FC355D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39FC3-1C34-4C8F-ADD9-208F123B62C9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CA4B3-06B5-4B87-BE37-11A6D82FA1CC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3AB5-0549-4877-8168-5FD7F2A72D5D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58148-BC5D-429D-B3E4-233DFB67D71A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E67DE-6C04-414A-BB40-60D98E818716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8375D0-AC38-404F-9E46-9E8B391FD09C}" type="datetime1">
              <a:rPr lang="ru-RU" smtClean="0"/>
              <a:pPr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AAC62-1784-41DA-809A-426202D6F6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23.png"/><Relationship Id="rId4" Type="http://schemas.openxmlformats.org/officeDocument/2006/relationships/diagramData" Target="../diagrams/data2.xml"/><Relationship Id="rId9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268" y="1556792"/>
            <a:ext cx="8677472" cy="1470025"/>
          </a:xfrm>
        </p:spPr>
        <p:txBody>
          <a:bodyPr>
            <a:noAutofit/>
          </a:bodyPr>
          <a:lstStyle/>
          <a:p>
            <a:r>
              <a:rPr lang="ru-RU" sz="3200" dirty="0"/>
              <a:t>Возможности </a:t>
            </a:r>
            <a:r>
              <a:rPr lang="ru-RU" sz="3200" dirty="0" err="1"/>
              <a:t>наукограда</a:t>
            </a:r>
            <a:r>
              <a:rPr lang="ru-RU" sz="3200" dirty="0"/>
              <a:t> Дубна и Московской области по обеспечению инновационной </a:t>
            </a:r>
            <a:r>
              <a:rPr lang="ru-RU" sz="3200" dirty="0" smtClean="0"/>
              <a:t>инфраструктурой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1</a:t>
            </a:fld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87016" y="4214818"/>
            <a:ext cx="8856984" cy="2276872"/>
            <a:chOff x="0" y="5057800"/>
            <a:chExt cx="9144000" cy="1800200"/>
          </a:xfrm>
        </p:grpSpPr>
        <p:pic>
          <p:nvPicPr>
            <p:cNvPr id="10" name="Picture 3" descr="D:\КЛАСТЕР\ФОТОсессия участников кластера\23.07.2013\НАНОКАСКАД_БЕТА\_MG_049_23.07.13_ful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04048" y="5082307"/>
              <a:ext cx="2664296" cy="1775693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1" name="Picture 128" descr="D:\фото оияи\_MG_7386cr.jpg"/>
            <p:cNvPicPr>
              <a:picLocks noChangeAspect="1" noChangeArrowheads="1"/>
            </p:cNvPicPr>
            <p:nvPr/>
          </p:nvPicPr>
          <p:blipFill>
            <a:blip r:embed="rId4" cstate="print"/>
            <a:srcRect r="6691"/>
            <a:stretch>
              <a:fillRect/>
            </a:stretch>
          </p:blipFill>
          <p:spPr bwMode="auto">
            <a:xfrm>
              <a:off x="3199762" y="5085184"/>
              <a:ext cx="2250390" cy="1761727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2" name="Picture 129" descr="D:\Фотографии для буклета\фото Дубны\резиденты и НПК Дубны\ЦЗ-бонасана2.jpg"/>
            <p:cNvPicPr>
              <a:picLocks noChangeAspect="1" noChangeArrowheads="1"/>
            </p:cNvPicPr>
            <p:nvPr/>
          </p:nvPicPr>
          <p:blipFill>
            <a:blip r:embed="rId5" cstate="print"/>
            <a:srcRect l="-785" r="1441" b="1195"/>
            <a:stretch>
              <a:fillRect/>
            </a:stretch>
          </p:blipFill>
          <p:spPr bwMode="auto">
            <a:xfrm>
              <a:off x="1180240" y="5079316"/>
              <a:ext cx="2520280" cy="1778684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3" name="Picture 1" descr="D:\сайт\рис на сайт\synthetic_yarn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5057800"/>
              <a:ext cx="1800200" cy="180020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4" name="Picture 2" descr="D:\КЛАСТЕР\ФОТОсессия участников кластера\23.07.2013\НАНОКАСКАД_БЕТА\_MG_065_23.07.13_full.jpg"/>
            <p:cNvPicPr>
              <a:picLocks noChangeAspect="1" noChangeArrowheads="1"/>
            </p:cNvPicPr>
            <p:nvPr/>
          </p:nvPicPr>
          <p:blipFill>
            <a:blip r:embed="rId7" cstate="print"/>
            <a:srcRect l="15426" r="15962"/>
            <a:stretch>
              <a:fillRect/>
            </a:stretch>
          </p:blipFill>
          <p:spPr bwMode="auto">
            <a:xfrm>
              <a:off x="7357503" y="5085184"/>
              <a:ext cx="1786497" cy="1772816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pic>
        <p:nvPicPr>
          <p:cNvPr id="7" name="Picture 4" descr="http://diakon-ds.ru/images/dias_main_0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7984" y="4214786"/>
            <a:ext cx="2286048" cy="228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7544" y="3269871"/>
            <a:ext cx="8280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Roboto Condensed"/>
              </a:rPr>
              <a:t>Александр Алексеевич </a:t>
            </a:r>
            <a:r>
              <a:rPr lang="ru-RU" b="1" dirty="0" err="1">
                <a:solidFill>
                  <a:srgbClr val="000000"/>
                </a:solidFill>
                <a:latin typeface="Roboto Condensed"/>
              </a:rPr>
              <a:t>Рац</a:t>
            </a:r>
            <a:r>
              <a:rPr lang="ru-RU" dirty="0">
                <a:solidFill>
                  <a:srgbClr val="000000"/>
                </a:solidFill>
                <a:latin typeface="Roboto Condensed"/>
              </a:rPr>
              <a:t> -  Директор </a:t>
            </a:r>
            <a:r>
              <a:rPr lang="ru-RU" dirty="0" smtClean="0">
                <a:solidFill>
                  <a:srgbClr val="000000"/>
                </a:solidFill>
                <a:latin typeface="Roboto Condensed"/>
              </a:rPr>
              <a:t>НП «Дубна»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54538" y="3827580"/>
            <a:ext cx="21675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 апреля 2017 года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558174"/>
            <a:ext cx="7776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333333"/>
                </a:solidFill>
                <a:latin typeface="Roboto Condensed"/>
              </a:rPr>
              <a:t>Круглый стол «ОЭЗ </a:t>
            </a:r>
            <a:r>
              <a:rPr lang="ru-RU" dirty="0">
                <a:solidFill>
                  <a:srgbClr val="333333"/>
                </a:solidFill>
                <a:latin typeface="Roboto Condensed"/>
              </a:rPr>
              <a:t>«Дубна» - новые возможности и </a:t>
            </a:r>
            <a:r>
              <a:rPr lang="ru-RU" dirty="0" smtClean="0">
                <a:solidFill>
                  <a:srgbClr val="333333"/>
                </a:solidFill>
                <a:latin typeface="Roboto Condensed"/>
              </a:rPr>
              <a:t>перспективы»</a:t>
            </a:r>
            <a:endParaRPr lang="ru-RU" b="0" i="0" dirty="0">
              <a:solidFill>
                <a:srgbClr val="333333"/>
              </a:solidFill>
              <a:effectLst/>
              <a:latin typeface="Roboto Condense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-65708"/>
            <a:ext cx="9363076" cy="7023100"/>
          </a:xfrm>
          <a:prstGeom prst="rect">
            <a:avLst/>
          </a:prstGeom>
          <a:noFill/>
        </p:spPr>
      </p:pic>
      <p:pic>
        <p:nvPicPr>
          <p:cNvPr id="22" name="Рисунок 21" descr="Untitle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2204864"/>
            <a:ext cx="2493584" cy="228734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2488" y="1372706"/>
            <a:ext cx="1318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2015 год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20072" y="1340768"/>
            <a:ext cx="1318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2020 год</a:t>
            </a:r>
            <a:endParaRPr lang="ru-RU" sz="2400" b="1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467544" y="1916832"/>
          <a:ext cx="3600400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308304" y="4077072"/>
            <a:ext cx="1584176" cy="553998"/>
          </a:xfrm>
          <a:prstGeom prst="rect">
            <a:avLst/>
          </a:prstGeom>
          <a:solidFill>
            <a:schemeClr val="accent1">
              <a:lumMod val="20000"/>
              <a:lumOff val="80000"/>
              <a:alpha val="42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Доля импортных </a:t>
            </a:r>
          </a:p>
          <a:p>
            <a:r>
              <a:rPr lang="ru-RU" sz="1400" dirty="0" smtClean="0"/>
              <a:t>изделий  -  </a:t>
            </a:r>
            <a:r>
              <a:rPr lang="ru-RU" sz="1600" b="1" dirty="0" smtClean="0"/>
              <a:t>60%</a:t>
            </a:r>
            <a:endParaRPr lang="ru-RU" sz="16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923928" y="2996952"/>
            <a:ext cx="2304256" cy="553998"/>
          </a:xfrm>
          <a:prstGeom prst="rect">
            <a:avLst/>
          </a:prstGeom>
          <a:solidFill>
            <a:schemeClr val="accent2">
              <a:lumMod val="20000"/>
              <a:lumOff val="80000"/>
              <a:alpha val="37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Доля российских изделий  - </a:t>
            </a:r>
          </a:p>
          <a:p>
            <a:r>
              <a:rPr lang="ru-RU" sz="1600" dirty="0" smtClean="0"/>
              <a:t>40 % (108 млрд. </a:t>
            </a:r>
            <a:r>
              <a:rPr lang="ru-RU" sz="1600" dirty="0" err="1" smtClean="0"/>
              <a:t>руб</a:t>
            </a:r>
            <a:r>
              <a:rPr lang="ru-RU" sz="1600" dirty="0" smtClean="0"/>
              <a:t>)  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6588224" y="1436003"/>
            <a:ext cx="2555776" cy="1200329"/>
          </a:xfrm>
          <a:prstGeom prst="rect">
            <a:avLst/>
          </a:prstGeom>
          <a:solidFill>
            <a:schemeClr val="accent3">
              <a:lumMod val="40000"/>
              <a:lumOff val="60000"/>
              <a:alpha val="3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Доля производства медицинских изделий в Дубне  в объеме российского производства -  </a:t>
            </a:r>
          </a:p>
          <a:p>
            <a:r>
              <a:rPr lang="ru-RU" sz="1400" dirty="0" smtClean="0"/>
              <a:t>        </a:t>
            </a:r>
            <a:r>
              <a:rPr lang="ru-RU" sz="1600" dirty="0" smtClean="0"/>
              <a:t>11,9% (12,9 млрд. руб.)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07504" y="1628800"/>
            <a:ext cx="2160240" cy="553998"/>
          </a:xfrm>
          <a:prstGeom prst="rect">
            <a:avLst/>
          </a:prstGeom>
          <a:solidFill>
            <a:schemeClr val="accent2">
              <a:lumMod val="20000"/>
              <a:lumOff val="80000"/>
              <a:alpha val="1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Доля российских изделий </a:t>
            </a:r>
            <a:r>
              <a:rPr lang="ru-RU" sz="1600" dirty="0" smtClean="0"/>
              <a:t>15% (40,5 млрд. руб.)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411760" y="4099138"/>
            <a:ext cx="2304256" cy="553998"/>
          </a:xfrm>
          <a:prstGeom prst="rect">
            <a:avLst/>
          </a:prstGeom>
          <a:solidFill>
            <a:schemeClr val="accent1">
              <a:lumMod val="20000"/>
              <a:lumOff val="80000"/>
              <a:alpha val="42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Доля импортных изделий  - </a:t>
            </a:r>
          </a:p>
          <a:p>
            <a:r>
              <a:rPr lang="ru-RU" sz="1400" dirty="0" smtClean="0"/>
              <a:t> </a:t>
            </a:r>
            <a:r>
              <a:rPr lang="ru-RU" sz="1600" dirty="0" smtClean="0"/>
              <a:t>85% (229,5 млрд.руб.)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0" y="47971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600"/>
              </a:spcAft>
              <a:buFont typeface="Arial" pitchFamily="34" charset="0"/>
              <a:buChar char="•"/>
            </a:pPr>
            <a:endParaRPr lang="ru-RU" dirty="0" smtClean="0"/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5229200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Цель  Государственной программы «Развитие фармацевтической и медицинской промышленности» на 2013 – 2020 год: </a:t>
            </a:r>
          </a:p>
          <a:p>
            <a:r>
              <a:rPr lang="ru-RU" b="1" dirty="0" smtClean="0"/>
              <a:t>достижение 40%-ой доли отечественного производства на российском рынке медицинских изделий (планируемый прирост производства – 67,5 млрд. рублей)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99592" y="273422"/>
            <a:ext cx="8352928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</a:rPr>
              <a:t>Роль создающихся в Дубне производств медицинских изделий в достижении цели Государственной программы «Развитие фармацевтической и медицинской промышленности на 2013-2020 годы»</a:t>
            </a:r>
            <a:endParaRPr lang="ru-RU" b="1" dirty="0">
              <a:latin typeface="+mj-lt"/>
            </a:endParaRPr>
          </a:p>
        </p:txBody>
      </p:sp>
      <p:sp>
        <p:nvSpPr>
          <p:cNvPr id="25" name="Номер слайда 2"/>
          <p:cNvSpPr txBox="1">
            <a:spLocks/>
          </p:cNvSpPr>
          <p:nvPr/>
        </p:nvSpPr>
        <p:spPr>
          <a:xfrm>
            <a:off x="7085013" y="6540500"/>
            <a:ext cx="1905000" cy="2762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533697-493C-46DC-8F0D-F91D2BD725F0}" type="slidenum">
              <a:rPr kumimoji="0" lang="ru-RU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26" name="Рисунок 25" descr="MTK MO_LOGO_colo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108520" y="260648"/>
            <a:ext cx="940071" cy="93610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051"/>
            <a:ext cx="9134624" cy="683494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27584" cy="8461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581128"/>
            <a:ext cx="144016" cy="144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347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3F590AA-F90C-4686-96A7-364A1191CDD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pic>
        <p:nvPicPr>
          <p:cNvPr id="4" name="Picture 2" descr="C:\Users\ИОН\Desktop\презентации\Новая папка\IBR-2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620689"/>
            <a:ext cx="18002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-36095"/>
            <a:ext cx="680424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+mj-lt"/>
              </a:rPr>
              <a:t>ОБЪЕДИНЕННЫЙ ИНСТИТУТ ЯДЕРНЫХ ИССЛЕДОВАНИЙ</a:t>
            </a:r>
          </a:p>
          <a:p>
            <a:pPr algn="ctr"/>
            <a:r>
              <a:rPr lang="ru-RU" sz="1600" b="1" dirty="0" err="1" smtClean="0">
                <a:latin typeface="+mj-lt"/>
              </a:rPr>
              <a:t>системообразующая</a:t>
            </a:r>
            <a:r>
              <a:rPr lang="ru-RU" sz="1600" b="1" dirty="0" smtClean="0">
                <a:latin typeface="+mj-lt"/>
              </a:rPr>
              <a:t> исследовательская организация кластера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51720" y="548680"/>
            <a:ext cx="67687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+mn-lt"/>
              </a:rPr>
              <a:t>ОИЯИ – международная межправительственная </a:t>
            </a:r>
            <a:r>
              <a:rPr lang="ru-RU" sz="1400" dirty="0" smtClean="0">
                <a:latin typeface="+mn-lt"/>
              </a:rPr>
              <a:t>организация</a:t>
            </a:r>
            <a:endParaRPr lang="ru-RU" sz="1400" dirty="0" smtClean="0">
              <a:latin typeface="+mn-lt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+mn-lt"/>
              </a:rPr>
              <a:t>18 государств-участников, 6 государств имеют соглашения с ОИЯИ, в том числе Германия, Италия, ЮАР</a:t>
            </a: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+mn-lt"/>
              </a:rPr>
              <a:t>Крупнейшая гражданская исследовательская организация России, около 5 тысяч </a:t>
            </a:r>
            <a:r>
              <a:rPr lang="ru-RU" sz="1400" dirty="0" smtClean="0">
                <a:latin typeface="+mn-lt"/>
              </a:rPr>
              <a:t>сотрудников</a:t>
            </a:r>
            <a:endParaRPr lang="ru-RU" sz="1400" dirty="0" smtClean="0">
              <a:latin typeface="+mn-lt"/>
            </a:endParaRPr>
          </a:p>
          <a:p>
            <a:pPr lvl="0">
              <a:buFont typeface="Arial" pitchFamily="34" charset="0"/>
              <a:buChar char="•"/>
            </a:pPr>
            <a:r>
              <a:rPr lang="ru-RU" sz="1400" dirty="0" smtClean="0">
                <a:latin typeface="+mn-lt"/>
              </a:rPr>
              <a:t>Сотрудничество примерно  с 700 научными центрами и университетами 64 стран мира.</a:t>
            </a:r>
          </a:p>
          <a:p>
            <a:pPr>
              <a:buFont typeface="Arial" pitchFamily="34" charset="0"/>
              <a:buChar char="•"/>
            </a:pPr>
            <a:endParaRPr lang="ru-RU" sz="1400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2132856"/>
            <a:ext cx="4320480" cy="738664"/>
          </a:xfrm>
          <a:prstGeom prst="rect">
            <a:avLst/>
          </a:prstGeom>
          <a:solidFill>
            <a:srgbClr val="F7ECD5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+mn-lt"/>
              </a:rPr>
              <a:t>После глубокой реконструкции введен в </a:t>
            </a:r>
            <a:r>
              <a:rPr lang="ru-RU" sz="1400" dirty="0" err="1" smtClean="0">
                <a:latin typeface="+mn-lt"/>
              </a:rPr>
              <a:t>эксплуа-тацию</a:t>
            </a:r>
            <a:r>
              <a:rPr lang="ru-RU" sz="1400" dirty="0" smtClean="0">
                <a:latin typeface="+mn-lt"/>
              </a:rPr>
              <a:t> импульсный реактор на быстрых нейтронах ИБР 2 – крупнейший источник нейтронов в мире</a:t>
            </a:r>
            <a:endParaRPr lang="ru-RU" sz="140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9992" y="4365104"/>
            <a:ext cx="4644008" cy="954107"/>
          </a:xfrm>
          <a:prstGeom prst="rect">
            <a:avLst/>
          </a:prstGeom>
          <a:solidFill>
            <a:srgbClr val="F7ECD5"/>
          </a:solidFill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+mn-lt"/>
              </a:rPr>
              <a:t>Строительство установки мирового класса </a:t>
            </a:r>
            <a:r>
              <a:rPr lang="ru-RU" sz="1400" b="1" dirty="0" err="1" smtClean="0">
                <a:latin typeface="+mn-lt"/>
              </a:rPr>
              <a:t>коллайдер</a:t>
            </a:r>
            <a:r>
              <a:rPr lang="ru-RU" sz="1400" b="1" dirty="0" smtClean="0">
                <a:latin typeface="+mn-lt"/>
              </a:rPr>
              <a:t> </a:t>
            </a:r>
            <a:r>
              <a:rPr lang="en-US" sz="1400" b="1" dirty="0" smtClean="0">
                <a:latin typeface="+mn-lt"/>
              </a:rPr>
              <a:t>NICA</a:t>
            </a:r>
            <a:r>
              <a:rPr lang="ru-RU" sz="1400" b="1" dirty="0" smtClean="0">
                <a:latin typeface="+mn-lt"/>
              </a:rPr>
              <a:t> </a:t>
            </a:r>
            <a:r>
              <a:rPr lang="ru-RU" sz="1400" dirty="0" smtClean="0">
                <a:latin typeface="+mn-lt"/>
              </a:rPr>
              <a:t>с привлечением для создания оборудования и ведения экспериментов ученых и инженеров всех лучших ядерно-физических центров мира</a:t>
            </a:r>
            <a:endParaRPr lang="ru-RU" sz="1400" dirty="0">
              <a:latin typeface="+mn-lt"/>
            </a:endParaRPr>
          </a:p>
        </p:txBody>
      </p:sp>
      <p:pic>
        <p:nvPicPr>
          <p:cNvPr id="15" name="Picture 5" descr="ibr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958250"/>
            <a:ext cx="4193125" cy="2406854"/>
          </a:xfrm>
          <a:prstGeom prst="rect">
            <a:avLst/>
          </a:prstGeom>
          <a:noFill/>
        </p:spPr>
      </p:pic>
      <p:pic>
        <p:nvPicPr>
          <p:cNvPr id="16" name="Picture 7" descr="ibr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068960"/>
            <a:ext cx="4094922" cy="2350485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0" y="5257562"/>
            <a:ext cx="4716016" cy="160043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ru-RU" sz="1400" dirty="0" smtClean="0"/>
              <a:t>Ускорители тяжелых ионов объединились в новый ускорительный в комплекс </a:t>
            </a:r>
            <a:r>
              <a:rPr lang="ru-RU" sz="1400" b="1" dirty="0" err="1" smtClean="0"/>
              <a:t>DRIBs</a:t>
            </a:r>
            <a:r>
              <a:rPr lang="ru-RU" sz="1400" dirty="0" smtClean="0"/>
              <a:t> (</a:t>
            </a:r>
            <a:r>
              <a:rPr lang="ru-RU" sz="1400" dirty="0" err="1" smtClean="0"/>
              <a:t>Dubna</a:t>
            </a:r>
            <a:r>
              <a:rPr lang="ru-RU" sz="1400" dirty="0" smtClean="0"/>
              <a:t> </a:t>
            </a:r>
            <a:r>
              <a:rPr lang="ru-RU" sz="1400" dirty="0" err="1" smtClean="0"/>
              <a:t>Radioactive</a:t>
            </a:r>
            <a:r>
              <a:rPr lang="ru-RU" sz="1400" dirty="0" smtClean="0"/>
              <a:t> </a:t>
            </a:r>
            <a:r>
              <a:rPr lang="ru-RU" sz="1400" dirty="0" err="1" smtClean="0"/>
              <a:t>Ion</a:t>
            </a:r>
            <a:r>
              <a:rPr lang="ru-RU" sz="1400" dirty="0" smtClean="0"/>
              <a:t> </a:t>
            </a:r>
            <a:r>
              <a:rPr lang="ru-RU" sz="1400" dirty="0" err="1" smtClean="0"/>
              <a:t>Beams</a:t>
            </a:r>
            <a:r>
              <a:rPr lang="ru-RU" sz="1400" dirty="0" smtClean="0"/>
              <a:t>)нацеленный на изучение ядерных реакций и синтез новых ядер.  Интенсивность пучка возрастет более чем в 10 раз, а эффективность эксперимента – на два порядка, что позволит не только синтезировать сверхтяжелые элементы, но и изучать их свойства.</a:t>
            </a: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644008" y="5301208"/>
            <a:ext cx="4499992" cy="138499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1400" dirty="0" smtClean="0"/>
              <a:t>В ОИЯИ впервые в мире были синтезированы новые, долгоживущие сверхтяжелые элементы с порядковыми номерами </a:t>
            </a:r>
            <a:r>
              <a:rPr lang="ru-RU" sz="1400" b="1" dirty="0" smtClean="0"/>
              <a:t>105 (</a:t>
            </a:r>
            <a:r>
              <a:rPr lang="ru-RU" sz="1400" b="1" dirty="0" err="1" smtClean="0"/>
              <a:t>Дубний</a:t>
            </a:r>
            <a:r>
              <a:rPr lang="ru-RU" sz="1400" dirty="0" smtClean="0"/>
              <a:t>), 113 (</a:t>
            </a:r>
            <a:r>
              <a:rPr lang="ru-RU" sz="1400" dirty="0" err="1" smtClean="0"/>
              <a:t>нихоний</a:t>
            </a:r>
            <a:r>
              <a:rPr lang="ru-RU" sz="1400" dirty="0" smtClean="0"/>
              <a:t>), </a:t>
            </a:r>
            <a:r>
              <a:rPr lang="ru-RU" sz="1400" b="1" dirty="0" smtClean="0"/>
              <a:t>114 (</a:t>
            </a:r>
            <a:r>
              <a:rPr lang="ru-RU" sz="1400" b="1" dirty="0" err="1" smtClean="0"/>
              <a:t>Флеровий</a:t>
            </a:r>
            <a:r>
              <a:rPr lang="ru-RU" sz="1400" b="1" dirty="0" smtClean="0"/>
              <a:t>), 115 (</a:t>
            </a:r>
            <a:r>
              <a:rPr lang="ru-RU" sz="1400" b="1" dirty="0" err="1" smtClean="0"/>
              <a:t>Московий</a:t>
            </a:r>
            <a:r>
              <a:rPr lang="ru-RU" sz="1400" dirty="0" smtClean="0"/>
              <a:t>), 116 (</a:t>
            </a:r>
            <a:r>
              <a:rPr lang="ru-RU" sz="1400" dirty="0" err="1" smtClean="0"/>
              <a:t>Ливерморий</a:t>
            </a:r>
            <a:r>
              <a:rPr lang="ru-RU" sz="1400" dirty="0" smtClean="0"/>
              <a:t>), 117 (</a:t>
            </a:r>
            <a:r>
              <a:rPr lang="ru-RU" sz="1400" dirty="0" err="1" smtClean="0"/>
              <a:t>теннесин</a:t>
            </a:r>
            <a:r>
              <a:rPr lang="ru-RU" sz="1400" dirty="0" smtClean="0"/>
              <a:t>) и </a:t>
            </a:r>
            <a:r>
              <a:rPr lang="ru-RU" sz="1400" b="1" dirty="0" smtClean="0"/>
              <a:t>118 (</a:t>
            </a:r>
            <a:r>
              <a:rPr lang="ru-RU" sz="1400" b="1" dirty="0" err="1" smtClean="0"/>
              <a:t>Оганесон</a:t>
            </a:r>
            <a:r>
              <a:rPr lang="ru-RU" sz="1400" dirty="0" smtClean="0"/>
              <a:t>). Продолжается поиск «</a:t>
            </a:r>
            <a:r>
              <a:rPr lang="ru-RU" sz="1400" b="1" dirty="0" smtClean="0"/>
              <a:t>острова стабильности</a:t>
            </a:r>
            <a:r>
              <a:rPr lang="ru-RU" sz="1400" dirty="0" smtClean="0"/>
              <a:t>» сверхтяжелых ядер.</a:t>
            </a:r>
            <a:endParaRPr lang="ru-RU" sz="1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1026" name="Picture 2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1196752"/>
            <a:ext cx="6408712" cy="486030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0"/>
            <a:ext cx="564019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2D2D2D"/>
                </a:solidFill>
                <a:latin typeface="Roboto Condensed"/>
              </a:rPr>
              <a:t>Особая  экономическая зона «Дубна»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79512" y="476672"/>
            <a:ext cx="87129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ОЭЗ «Дубна» расположена на 2-х участках в левобережной и правобережной частях города общей площадью 187,7 га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444209" y="1556792"/>
            <a:ext cx="269979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Количество резидентов  - 	более 120</a:t>
            </a:r>
          </a:p>
          <a:p>
            <a:r>
              <a:rPr lang="ru-RU" sz="1600" dirty="0" smtClean="0"/>
              <a:t>Количество созданных рабочих мест – </a:t>
            </a:r>
          </a:p>
          <a:p>
            <a:r>
              <a:rPr lang="ru-RU" sz="1600" dirty="0" smtClean="0"/>
              <a:t>	2740</a:t>
            </a:r>
          </a:p>
          <a:p>
            <a:r>
              <a:rPr lang="ru-RU" sz="1600" dirty="0" smtClean="0"/>
              <a:t>Инвестиции резидентов – 	10,9 млрд. руб.</a:t>
            </a:r>
          </a:p>
          <a:p>
            <a:r>
              <a:rPr lang="ru-RU" sz="1600" dirty="0" smtClean="0"/>
              <a:t>Объем выручки  - </a:t>
            </a:r>
          </a:p>
          <a:p>
            <a:r>
              <a:rPr lang="ru-RU" sz="1600" dirty="0" smtClean="0"/>
              <a:t>	16 млрд. руб.</a:t>
            </a:r>
          </a:p>
          <a:p>
            <a:r>
              <a:rPr lang="ru-RU" sz="1600" dirty="0" smtClean="0"/>
              <a:t>Инвестиции из госбюджета –</a:t>
            </a:r>
          </a:p>
          <a:p>
            <a:r>
              <a:rPr lang="ru-RU" sz="1600" dirty="0" smtClean="0"/>
              <a:t>                около 11 млрд. руб.</a:t>
            </a:r>
          </a:p>
          <a:p>
            <a:r>
              <a:rPr lang="ru-RU" sz="1600" b="1" dirty="0" smtClean="0"/>
              <a:t>Впервые инвестиции резидентов и инвестиции из госбюджета сравнялись, планируется утроить  инвестиции резидентов</a:t>
            </a:r>
            <a:endParaRPr lang="ru-RU" sz="1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6027003"/>
            <a:ext cx="88742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2D2D2D"/>
                </a:solidFill>
                <a:latin typeface="Roboto Condensed"/>
              </a:rPr>
              <a:t>ОЭЗ «Дубна» предоставляет компаниям-резидентам полностью подготовленную инженерную, транспортную и таможенную инфраструктуру,  налоговые и таможенные льготы и преференции.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1331640" y="5661248"/>
            <a:ext cx="3832524" cy="369332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Левобережный участок ОЭЗ «Дубна»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20688"/>
            <a:ext cx="864096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 smtClean="0"/>
              <a:t>Нанотехнологический</a:t>
            </a:r>
            <a:r>
              <a:rPr lang="ru-RU" sz="1400" dirty="0" smtClean="0"/>
              <a:t> центр «Дубна» был создан в 2010 году по результатам открытого конкурса Фонда инфраструктурных и образовательных программ РОСНАНО для реализации полного цикла услуг по развитию </a:t>
            </a:r>
            <a:r>
              <a:rPr lang="ru-RU" sz="1400" dirty="0" err="1" smtClean="0"/>
              <a:t>стартапов</a:t>
            </a:r>
            <a:r>
              <a:rPr lang="ru-RU" sz="1400" dirty="0" smtClean="0"/>
              <a:t> в области </a:t>
            </a:r>
            <a:r>
              <a:rPr lang="ru-RU" sz="1400" dirty="0" err="1" smtClean="0"/>
              <a:t>нанотехнологий</a:t>
            </a:r>
            <a:r>
              <a:rPr lang="ru-RU" sz="1400" dirty="0" smtClean="0"/>
              <a:t>. </a:t>
            </a:r>
            <a:endParaRPr lang="en-US" sz="1400" dirty="0" smtClean="0"/>
          </a:p>
          <a:p>
            <a:r>
              <a:rPr lang="ru-RU" sz="1400" dirty="0" err="1" smtClean="0"/>
              <a:t>Наноцентр</a:t>
            </a:r>
            <a:r>
              <a:rPr lang="ru-RU" sz="1400" dirty="0" smtClean="0"/>
              <a:t> «Дубна» базируется на территории Особой Экономической Зоны </a:t>
            </a:r>
            <a:r>
              <a:rPr lang="en-US" sz="1400" dirty="0" smtClean="0"/>
              <a:t> </a:t>
            </a:r>
            <a:r>
              <a:rPr lang="ru-RU" sz="1400" dirty="0" smtClean="0"/>
              <a:t>«Дубна» , имеет специализированную технологическую площадку в ОИЯИ.</a:t>
            </a:r>
            <a:endParaRPr lang="ru-RU" sz="1400" dirty="0"/>
          </a:p>
        </p:txBody>
      </p:sp>
      <p:pic>
        <p:nvPicPr>
          <p:cNvPr id="7" name="Рисунок 6" descr="http://nc-dubna.ru/upload/iblock/e6c/e6cd9c2c314fb29aa96b2ba1ae315efe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085184"/>
            <a:ext cx="2123728" cy="1635244"/>
          </a:xfrm>
          <a:prstGeom prst="rect">
            <a:avLst/>
          </a:prstGeom>
          <a:noFill/>
          <a:ln>
            <a:noFill/>
          </a:ln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267744" y="4949785"/>
            <a:ext cx="194421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Разработка технологии и создание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светопрозрачных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 конструкций с управляемым светопропусканием на основе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424242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электрохромных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 материалов.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Рисунок 8" descr="http://nc-dubna.ru/images/projects/pokritie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157192"/>
            <a:ext cx="1832992" cy="1440160"/>
          </a:xfrm>
          <a:prstGeom prst="rect">
            <a:avLst/>
          </a:prstGeom>
          <a:noFill/>
          <a:ln>
            <a:noFill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767736" y="5085184"/>
            <a:ext cx="237626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424242"/>
                </a:solidFill>
                <a:effectLst/>
                <a:latin typeface="Open sans" charset="0"/>
                <a:ea typeface="Times New Roman" pitchFamily="18" charset="0"/>
                <a:cs typeface="Times New Roman" pitchFamily="18" charset="0"/>
              </a:rPr>
              <a:t>Разработка технологии получения защитных покрытий с водоотталкивающими, антисептическими и защитными свойствами для различных поверхностей.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3528" y="1772816"/>
            <a:ext cx="4680520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/>
              <a:t>Основные специализации </a:t>
            </a:r>
            <a:r>
              <a:rPr lang="ru-RU" sz="1400" b="1" dirty="0" err="1" smtClean="0"/>
              <a:t>Наноцентра</a:t>
            </a:r>
            <a:r>
              <a:rPr lang="ru-RU" sz="1400" b="1" dirty="0" smtClean="0"/>
              <a:t> «Дубна»</a:t>
            </a:r>
          </a:p>
          <a:p>
            <a:r>
              <a:rPr lang="ru-RU" sz="1400" dirty="0" smtClean="0"/>
              <a:t>• Тонкая химия, </a:t>
            </a:r>
          </a:p>
          <a:p>
            <a:r>
              <a:rPr lang="ru-RU" sz="1400" dirty="0" smtClean="0"/>
              <a:t>• Стекольные технологии, </a:t>
            </a:r>
          </a:p>
          <a:p>
            <a:r>
              <a:rPr lang="ru-RU" sz="1400" dirty="0" smtClean="0"/>
              <a:t>• Новая энергия, </a:t>
            </a:r>
          </a:p>
          <a:p>
            <a:r>
              <a:rPr lang="ru-RU" sz="1400" dirty="0" smtClean="0"/>
              <a:t>• Металлы, </a:t>
            </a:r>
          </a:p>
          <a:p>
            <a:r>
              <a:rPr lang="ru-RU" sz="1400" dirty="0" smtClean="0"/>
              <a:t>• </a:t>
            </a:r>
            <a:r>
              <a:rPr lang="ru-RU" sz="1400" dirty="0" err="1" smtClean="0"/>
              <a:t>Космецевтика</a:t>
            </a:r>
            <a:r>
              <a:rPr lang="ru-RU" sz="1400" dirty="0" smtClean="0"/>
              <a:t>. </a:t>
            </a:r>
            <a:endParaRPr lang="ru-RU" sz="1400" dirty="0"/>
          </a:p>
        </p:txBody>
      </p:sp>
      <p:pic>
        <p:nvPicPr>
          <p:cNvPr id="1029" name="Picture 5" descr="http://nc-dubna.ru/bitrix/templates/design_v2/images/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-99392"/>
            <a:ext cx="847725" cy="70485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699792" y="188640"/>
            <a:ext cx="2413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/>
              <a:t>НАНОЦЕНТР «ДУБНА»</a:t>
            </a:r>
            <a:endParaRPr lang="ru-RU" b="1" cap="all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23528" y="3212976"/>
            <a:ext cx="8820472" cy="16004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400" b="1" dirty="0" smtClean="0"/>
              <a:t>Услуги </a:t>
            </a:r>
            <a:r>
              <a:rPr lang="ru-RU" sz="1400" b="1" dirty="0" err="1" smtClean="0"/>
              <a:t>нанотехнологического</a:t>
            </a:r>
            <a:r>
              <a:rPr lang="ru-RU" sz="1400" b="1" dirty="0" smtClean="0"/>
              <a:t> центра для производителей </a:t>
            </a:r>
            <a:r>
              <a:rPr lang="ru-RU" sz="1400" b="1" dirty="0" err="1" smtClean="0"/>
              <a:t>нанотехнологической</a:t>
            </a:r>
            <a:r>
              <a:rPr lang="ru-RU" sz="1400" b="1" dirty="0" smtClean="0"/>
              <a:t> продукции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Упаковка и структурирование инновационных проектов, в том числе </a:t>
            </a:r>
            <a:r>
              <a:rPr lang="ru-RU" sz="1400" dirty="0" err="1" smtClean="0"/>
              <a:t>спин-офф</a:t>
            </a:r>
            <a:r>
              <a:rPr lang="ru-RU" sz="1400" dirty="0" smtClean="0"/>
              <a:t> проектов компаний.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Консалтинговые услуги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Организация поддержки и технического обслуживания оборудования посредством </a:t>
            </a:r>
            <a:r>
              <a:rPr lang="ru-RU" sz="1400" dirty="0" err="1" smtClean="0"/>
              <a:t>аутсорсинга</a:t>
            </a:r>
            <a:r>
              <a:rPr lang="ru-RU" sz="1400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Предоставление офисных помещений и необходимой производственной площадки на базе ОЭЗ «Дубна»</a:t>
            </a:r>
          </a:p>
          <a:p>
            <a:pPr>
              <a:buFont typeface="Wingdings" pitchFamily="2" charset="2"/>
              <a:buChar char="§"/>
            </a:pPr>
            <a:r>
              <a:rPr lang="ru-RU" sz="1400" dirty="0" smtClean="0"/>
              <a:t>Проведение заказных опытно-конструкторских работ, работ по </a:t>
            </a:r>
            <a:r>
              <a:rPr lang="ru-RU" sz="1400" dirty="0" err="1" smtClean="0"/>
              <a:t>прототипированию</a:t>
            </a:r>
            <a:r>
              <a:rPr lang="ru-RU" sz="1400" dirty="0" smtClean="0"/>
              <a:t>, усовершенствованию разработок, инжинирингу, промышленному дизайну.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EAAC62-1784-41DA-809A-426202D6F6C2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57200" y="3369786"/>
          <a:ext cx="8229600" cy="986790"/>
        </p:xfrm>
        <a:graphic>
          <a:graphicData uri="http://schemas.openxmlformats.org/drawingml/2006/table">
            <a:tbl>
              <a:tblPr/>
              <a:tblGrid>
                <a:gridCol w="8147304">
                  <a:extLst>
                    <a:ext uri="{9D8B030D-6E8A-4147-A177-3AD203B41FA5}">
                      <a16:colId xmlns:a16="http://schemas.microsoft.com/office/drawing/2014/main" xmlns="" val="3029929031"/>
                    </a:ext>
                  </a:extLst>
                </a:gridCol>
                <a:gridCol w="82296">
                  <a:extLst>
                    <a:ext uri="{9D8B030D-6E8A-4147-A177-3AD203B41FA5}">
                      <a16:colId xmlns:a16="http://schemas.microsoft.com/office/drawing/2014/main" xmlns="" val="2060528844"/>
                    </a:ext>
                  </a:extLst>
                </a:gridCol>
              </a:tblGrid>
              <a:tr h="381000"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20937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9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Слайд1 </a:t>
                      </a: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/>
                      </a:r>
                      <a:br>
                        <a:rPr lang="ru-RU" sz="9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lang="ru-RU" sz="9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/>
                      </a:r>
                      <a:br>
                        <a:rPr lang="ru-RU" sz="9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endParaRPr lang="ru-RU" sz="9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90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8123527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algn="ctr"/>
                      <a:endParaRPr lang="ru-RU" sz="900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3001480"/>
                  </a:ext>
                </a:extLst>
              </a:tr>
            </a:tbl>
          </a:graphicData>
        </a:graphic>
      </p:graphicFrame>
      <p:pic>
        <p:nvPicPr>
          <p:cNvPr id="68609" name="Picture 1" descr="http://dubna-oez.ru/images/data/gallery/236_big_1491400646_640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0642"/>
          <a:stretch/>
        </p:blipFill>
        <p:spPr bwMode="auto">
          <a:xfrm>
            <a:off x="1171985" y="2420888"/>
            <a:ext cx="7213067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9512" y="620688"/>
            <a:ext cx="850728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Содействие развитию кластеров предполагает координацию инструментария промышленной, научно-технической, образовательной и региональной </a:t>
            </a: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политики, 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являясь одним из основных элементов инновационной политики государства в </a:t>
            </a: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целом.</a:t>
            </a:r>
          </a:p>
          <a:p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Меры поддержки: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упрочение 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и расширение кооперационных связей между </a:t>
            </a: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хозяйствующими 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субъектами; достраивание производственных цепочек создания </a:t>
            </a: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стоимости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, </a:t>
            </a:r>
            <a:endParaRPr lang="ru-RU" sz="1400" dirty="0" smtClean="0">
              <a:solidFill>
                <a:srgbClr val="2C272F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развитие 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импортозамещающих </a:t>
            </a: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компетенций 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и производств; </a:t>
            </a:r>
            <a:endParaRPr lang="ru-RU" sz="1400" dirty="0" smtClean="0">
              <a:solidFill>
                <a:srgbClr val="2C272F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rgbClr val="2C272F"/>
                </a:solidFill>
                <a:latin typeface="Arial" panose="020B0604020202020204" pitchFamily="34" charset="0"/>
              </a:rPr>
              <a:t>повышение </a:t>
            </a:r>
            <a:r>
              <a:rPr lang="ru-RU" sz="1400" dirty="0">
                <a:solidFill>
                  <a:srgbClr val="2C272F"/>
                </a:solidFill>
                <a:latin typeface="Arial" panose="020B0604020202020204" pitchFamily="34" charset="0"/>
              </a:rPr>
              <a:t>инвестиционной привлекательности и конкурентоспособности компаний и регионов их базирования</a:t>
            </a:r>
            <a:r>
              <a:rPr lang="ru-RU" dirty="0">
                <a:solidFill>
                  <a:srgbClr val="2C272F"/>
                </a:solidFill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843808" y="188640"/>
            <a:ext cx="47671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Кластер ядерно-физических и </a:t>
            </a:r>
            <a:r>
              <a:rPr lang="ru-RU" dirty="0" err="1" smtClean="0"/>
              <a:t>нанотехнологий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801662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411760" y="1052737"/>
            <a:ext cx="6576753" cy="576064"/>
          </a:xfrm>
          <a:prstGeom prst="rect">
            <a:avLst/>
          </a:prstGeom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100316" y="4077072"/>
            <a:ext cx="21779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latin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latin typeface="Tahoma" pitchFamily="34" charset="0"/>
                <a:cs typeface="Tahoma" pitchFamily="34" charset="0"/>
              </a:rPr>
              <a:t>Участок 3</a:t>
            </a:r>
            <a:r>
              <a:rPr lang="en-US" sz="1200" b="1" dirty="0" smtClean="0">
                <a:latin typeface="Tahoma" pitchFamily="34" charset="0"/>
                <a:cs typeface="Tahoma" pitchFamily="34" charset="0"/>
              </a:rPr>
              <a:t>D</a:t>
            </a:r>
            <a:r>
              <a:rPr lang="ru-RU" sz="1200" b="1" dirty="0" smtClean="0">
                <a:latin typeface="Tahoma" pitchFamily="34" charset="0"/>
                <a:cs typeface="Tahoma" pitchFamily="34" charset="0"/>
              </a:rPr>
              <a:t>-прототипирования</a:t>
            </a:r>
            <a:endParaRPr lang="en-US" sz="1200" b="1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12912" y="5388057"/>
            <a:ext cx="123922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Участок механических испытаний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4909" y="4026567"/>
            <a:ext cx="3337392" cy="527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Участок технологии лазерной резки 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20" name="Рисунок 19"/>
          <p:cNvPicPr/>
          <p:nvPr/>
        </p:nvPicPr>
        <p:blipFill rotWithShape="1">
          <a:blip r:embed="rId3" cstate="print"/>
          <a:srcRect l="37989" t="33492" r="31126" b="29356"/>
          <a:stretch/>
        </p:blipFill>
        <p:spPr bwMode="auto">
          <a:xfrm>
            <a:off x="107504" y="2204864"/>
            <a:ext cx="2142875" cy="18615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1" name="Рисунок 20"/>
          <p:cNvPicPr/>
          <p:nvPr/>
        </p:nvPicPr>
        <p:blipFill rotWithShape="1">
          <a:blip r:embed="rId4" cstate="print"/>
          <a:srcRect l="17810" t="9700" r="18359" b="5930"/>
          <a:stretch/>
        </p:blipFill>
        <p:spPr bwMode="auto">
          <a:xfrm>
            <a:off x="229448" y="4910948"/>
            <a:ext cx="2638332" cy="18140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7" name="Рисунок 26"/>
          <p:cNvPicPr/>
          <p:nvPr/>
        </p:nvPicPr>
        <p:blipFill rotWithShape="1">
          <a:blip r:embed="rId5" cstate="print"/>
          <a:srcRect l="7515" t="9333" r="8682" b="6296"/>
          <a:stretch/>
        </p:blipFill>
        <p:spPr bwMode="auto">
          <a:xfrm>
            <a:off x="2604075" y="2169816"/>
            <a:ext cx="2636044" cy="19907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28" name="Рисунок 27"/>
          <p:cNvPicPr/>
          <p:nvPr/>
        </p:nvPicPr>
        <p:blipFill rotWithShape="1">
          <a:blip r:embed="rId6" cstate="print"/>
          <a:srcRect l="37166" t="34773" r="37817" b="31552"/>
          <a:stretch/>
        </p:blipFill>
        <p:spPr bwMode="auto">
          <a:xfrm>
            <a:off x="5988621" y="2316614"/>
            <a:ext cx="2237903" cy="18131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5426108" y="4058503"/>
            <a:ext cx="3558867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Участок производства изделий из композитных материалов 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30" name="Рисунок 29"/>
          <p:cNvPicPr/>
          <p:nvPr/>
        </p:nvPicPr>
        <p:blipFill rotWithShape="1">
          <a:blip r:embed="rId7" cstate="print"/>
          <a:srcRect l="33047" t="45571" r="33596" b="41984"/>
          <a:stretch/>
        </p:blipFill>
        <p:spPr bwMode="auto">
          <a:xfrm>
            <a:off x="4348388" y="4933407"/>
            <a:ext cx="4466495" cy="1369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33" name="Прямоугольник 32"/>
          <p:cNvSpPr/>
          <p:nvPr/>
        </p:nvSpPr>
        <p:spPr>
          <a:xfrm>
            <a:off x="4177119" y="6312117"/>
            <a:ext cx="4709887" cy="3407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Участок огневых испытаний. Химико-аналитическое оборудование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9447" y="4509120"/>
            <a:ext cx="8585435" cy="369332"/>
          </a:xfrm>
          <a:prstGeom prst="rect">
            <a:avLst/>
          </a:prstGeom>
          <a:noFill/>
          <a:ln w="28575">
            <a:solidFill>
              <a:srgbClr val="D2472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Инжиниринговый центр: Лаборатория композитных материалов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04" y="1340768"/>
            <a:ext cx="8640960" cy="369332"/>
          </a:xfrm>
          <a:prstGeom prst="rect">
            <a:avLst/>
          </a:prstGeom>
          <a:noFill/>
          <a:ln w="28575">
            <a:solidFill>
              <a:srgbClr val="D2472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Центр </a:t>
            </a:r>
            <a:r>
              <a:rPr lang="ru-RU" dirty="0" err="1" smtClean="0">
                <a:solidFill>
                  <a:srgbClr val="C00000"/>
                </a:solidFill>
              </a:rPr>
              <a:t>прототипирования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179512" y="-1"/>
            <a:ext cx="8784976" cy="980729"/>
          </a:xfrm>
          <a:prstGeom prst="rect">
            <a:avLst/>
          </a:prstGeom>
          <a:noFill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/>
              <a:t>Оснащение и переоснащение оборудованием Университета «Дубна</a:t>
            </a:r>
            <a:r>
              <a:rPr lang="ru-RU" sz="2400" b="1" dirty="0" smtClean="0"/>
              <a:t>»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sz="2800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476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919" y="209551"/>
            <a:ext cx="7868461" cy="627686"/>
          </a:xfrm>
          <a:ln w="38100"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Вычислительный кластер </a:t>
            </a:r>
            <a:br>
              <a:rPr lang="ru-RU" sz="2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облачных сервисов в университете «Дубна»</a:t>
            </a:r>
            <a:endParaRPr lang="ru-RU" sz="2400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484784"/>
            <a:ext cx="6408712" cy="2594075"/>
          </a:xfrm>
          <a:ln w="38100">
            <a:noFill/>
          </a:ln>
        </p:spPr>
        <p:txBody>
          <a:bodyPr>
            <a:noAutofit/>
          </a:bodyPr>
          <a:lstStyle/>
          <a:p>
            <a:pPr marL="0" algn="just">
              <a:spcBef>
                <a:spcPct val="0"/>
              </a:spcBef>
              <a:buFontTx/>
              <a:buNone/>
            </a:pPr>
            <a:r>
              <a:rPr lang="ru-RU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Технические характеристики:</a:t>
            </a:r>
          </a:p>
          <a:p>
            <a:pPr marL="0" indent="68580"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12 </a:t>
            </a:r>
            <a:r>
              <a:rPr lang="ru-RU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серверов 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в кластере;</a:t>
            </a:r>
          </a:p>
          <a:p>
            <a:pPr marL="0" indent="68580"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в 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каждом </a:t>
            </a:r>
            <a:r>
              <a:rPr lang="ru-RU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два 8-ядерных процессора 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с объёмом оперативной памяти - 128 GB - по 64Gb на процессор;</a:t>
            </a:r>
          </a:p>
          <a:p>
            <a:pPr marL="0" indent="68580"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всего </a:t>
            </a:r>
            <a:r>
              <a:rPr lang="ru-RU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в кластере 192 процессорных ядра 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или     384 логических </a:t>
            </a:r>
            <a:r>
              <a:rPr lang="ru-RU" altLang="ru-RU" sz="1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ядра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. </a:t>
            </a:r>
          </a:p>
          <a:p>
            <a:pPr marL="0" indent="68580"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система 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хранения – </a:t>
            </a:r>
            <a:r>
              <a:rPr lang="ru-RU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система массовой памяти на основе SSD дисков 128GB 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для операционной системы и гипервизора </a:t>
            </a:r>
            <a:r>
              <a:rPr lang="ru-RU" altLang="ru-RU" sz="1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HYPER-V </a:t>
            </a:r>
            <a:endParaRPr lang="ru-RU" altLang="ru-RU" sz="16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0" indent="68580" algn="just"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ru-RU" altLang="ru-RU" sz="1600" b="1" dirty="0" smtClean="0">
                <a:latin typeface="Helvetica" panose="020B0604020202020204" pitchFamily="34" charset="0"/>
                <a:cs typeface="Helvetica" panose="020B0604020202020204" pitchFamily="34" charset="0"/>
              </a:rPr>
              <a:t> 1,2 </a:t>
            </a:r>
            <a:r>
              <a:rPr lang="ru-RU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Т</a:t>
            </a:r>
            <a:r>
              <a:rPr lang="en-US" altLang="ru-RU" sz="1600" b="1" dirty="0">
                <a:latin typeface="Helvetica" panose="020B0604020202020204" pitchFamily="34" charset="0"/>
                <a:cs typeface="Helvetica" panose="020B0604020202020204" pitchFamily="34" charset="0"/>
              </a:rPr>
              <a:t>B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 дискового пространства для виртуальных рабочих столов и приложений</a:t>
            </a:r>
            <a:r>
              <a:rPr lang="ru-RU" altLang="ru-RU" sz="1600" dirty="0" smtClean="0">
                <a:latin typeface="Helvetica" panose="020B0604020202020204" pitchFamily="34" charset="0"/>
                <a:cs typeface="Helvetica" panose="020B0604020202020204" pitchFamily="34" charset="0"/>
              </a:rPr>
              <a:t>.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195661" y="878211"/>
            <a:ext cx="8727975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indent="342900" algn="ctr">
              <a:spcBef>
                <a:spcPct val="0"/>
              </a:spcBef>
            </a:pP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В рамках финансирования развития кластера ядерно-физических и </a:t>
            </a:r>
            <a:r>
              <a:rPr lang="ru-RU" altLang="ru-RU" sz="1600" dirty="0" err="1">
                <a:latin typeface="Helvetica" panose="020B0604020202020204" pitchFamily="34" charset="0"/>
                <a:cs typeface="Helvetica" panose="020B0604020202020204" pitchFamily="34" charset="0"/>
              </a:rPr>
              <a:t>нанотехнологий</a:t>
            </a:r>
            <a:r>
              <a:rPr lang="ru-RU" altLang="ru-RU" sz="1600" dirty="0">
                <a:latin typeface="Helvetica" panose="020B0604020202020204" pitchFamily="34" charset="0"/>
                <a:cs typeface="Helvetica" panose="020B0604020202020204" pitchFamily="34" charset="0"/>
              </a:rPr>
              <a:t> в университете создан высокопроизводительный кластер облачных сервисов: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45477" y="6351935"/>
            <a:ext cx="162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5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4310508"/>
            <a:ext cx="6421612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результате  закупленных для ЦОД аппаратно-программных комплексов  из средств субсидий Кластера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обеспечено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предоставление участникам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Кластера 21 услуги 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«облачных вычислений»  по технологии </a:t>
            </a:r>
            <a:r>
              <a:rPr 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SaaS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специалистам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проходящим </a:t>
            </a:r>
            <a:r>
              <a:rPr lang="ru-RU" sz="2000" kern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профессиональную </a:t>
            </a:r>
            <a:r>
              <a:rPr lang="ru-RU" sz="2000" kern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переподготовку,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студентам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университета.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661" y="1700808"/>
            <a:ext cx="2171985" cy="4518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5257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0"/>
    </mc:Choice>
    <mc:Fallback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5100"/>
            <a:ext cx="9363076" cy="70231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229600" cy="720080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b="1" dirty="0" smtClean="0"/>
              <a:t> Финансирование </a:t>
            </a:r>
            <a:r>
              <a:rPr lang="en-US" sz="2200" b="1" dirty="0" smtClean="0"/>
              <a:t> </a:t>
            </a:r>
            <a:r>
              <a:rPr lang="ru-RU" sz="2200" b="1" dirty="0" smtClean="0"/>
              <a:t>выполнения </a:t>
            </a:r>
            <a:r>
              <a:rPr lang="ru-RU" sz="2200" b="1" dirty="0"/>
              <a:t>работ с привлечением средств бюджетной </a:t>
            </a:r>
            <a:r>
              <a:rPr lang="ru-RU" sz="2200" b="1" dirty="0" smtClean="0"/>
              <a:t>субсидии в 2016 году  и планируемый объем выпускаемой продукции с 2017 по 2020 годы.</a:t>
            </a:r>
            <a:br>
              <a:rPr lang="ru-RU" sz="2200" b="1" dirty="0" smtClean="0"/>
            </a:br>
            <a:r>
              <a:rPr lang="ru-RU" sz="2200" b="1" dirty="0" smtClean="0"/>
              <a:t>В 2016 году были реализованы 11 проектов</a:t>
            </a:r>
            <a:endParaRPr lang="ru-RU" sz="22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1475656" y="184482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555776" y="116632"/>
            <a:ext cx="38748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ООО «Инжиниринговый инкубатор»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64139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9538" y="-82550"/>
            <a:ext cx="9363076" cy="7023100"/>
          </a:xfrm>
          <a:prstGeom prst="rect">
            <a:avLst/>
          </a:prstGeom>
          <a:noFill/>
        </p:spPr>
      </p:pic>
      <p:sp>
        <p:nvSpPr>
          <p:cNvPr id="11" name="Шестиугольник 10"/>
          <p:cNvSpPr/>
          <p:nvPr/>
        </p:nvSpPr>
        <p:spPr>
          <a:xfrm>
            <a:off x="4716016" y="2060848"/>
            <a:ext cx="825500" cy="709613"/>
          </a:xfrm>
          <a:prstGeom prst="hexagon">
            <a:avLst>
              <a:gd name="adj" fmla="val 28900"/>
              <a:gd name="vf" fmla="val 11547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244" name="Заголовок 3"/>
          <p:cNvSpPr>
            <a:spLocks noGrp="1"/>
          </p:cNvSpPr>
          <p:nvPr>
            <p:ph type="title"/>
          </p:nvPr>
        </p:nvSpPr>
        <p:spPr>
          <a:xfrm>
            <a:off x="899592" y="260648"/>
            <a:ext cx="8244408" cy="42011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3100" dirty="0" smtClean="0">
                <a:solidFill>
                  <a:srgbClr val="17375E"/>
                </a:solidFill>
                <a:latin typeface="Calibri" pitchFamily="34" charset="0"/>
              </a:rPr>
              <a:t>Медико-технический</a:t>
            </a:r>
            <a:r>
              <a:rPr lang="ru-RU" altLang="ru-RU" sz="3200" dirty="0" smtClean="0">
                <a:solidFill>
                  <a:srgbClr val="17375E"/>
                </a:solidFill>
                <a:latin typeface="Calibri" pitchFamily="34" charset="0"/>
              </a:rPr>
              <a:t> кластер Московской области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085013" y="6540500"/>
            <a:ext cx="1905000" cy="276225"/>
          </a:xfrm>
        </p:spPr>
        <p:txBody>
          <a:bodyPr/>
          <a:lstStyle/>
          <a:p>
            <a:fld id="{98533697-493C-46DC-8F0D-F91D2BD725F0}" type="slidenum">
              <a:rPr lang="ru-RU" sz="1800">
                <a:latin typeface="Calibri" pitchFamily="34" charset="0"/>
              </a:rPr>
              <a:pPr/>
              <a:t>9</a:t>
            </a:fld>
            <a:endParaRPr lang="ru-RU" sz="1800" dirty="0">
              <a:latin typeface="Calibri" pitchFamily="34" charset="0"/>
            </a:endParaRPr>
          </a:p>
        </p:txBody>
      </p:sp>
      <p:graphicFrame>
        <p:nvGraphicFramePr>
          <p:cNvPr id="18" name="Схема 17"/>
          <p:cNvGraphicFramePr/>
          <p:nvPr/>
        </p:nvGraphicFramePr>
        <p:xfrm>
          <a:off x="3995936" y="620688"/>
          <a:ext cx="5148064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251" name="TextBox 38"/>
          <p:cNvSpPr txBox="1">
            <a:spLocks noChangeArrowheads="1"/>
          </p:cNvSpPr>
          <p:nvPr/>
        </p:nvSpPr>
        <p:spPr bwMode="auto">
          <a:xfrm>
            <a:off x="0" y="1268760"/>
            <a:ext cx="4067944" cy="258532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latin typeface="Calibri" pitchFamily="34" charset="0"/>
              </a:rPr>
              <a:t> </a:t>
            </a:r>
            <a:r>
              <a:rPr lang="ru-RU" altLang="ru-RU" dirty="0" smtClean="0">
                <a:latin typeface="Calibri" pitchFamily="34" charset="0"/>
              </a:rPr>
              <a:t>Кластер создан 2</a:t>
            </a:r>
            <a:r>
              <a:rPr lang="en-US" altLang="ru-RU" dirty="0" smtClean="0">
                <a:latin typeface="Calibri" pitchFamily="34" charset="0"/>
              </a:rPr>
              <a:t>9</a:t>
            </a:r>
            <a:r>
              <a:rPr lang="ru-RU" altLang="ru-RU" dirty="0" smtClean="0">
                <a:latin typeface="Calibri" pitchFamily="34" charset="0"/>
              </a:rPr>
              <a:t> сентября 2016 года 34 участниками при поддержке Министерства инвестиций и инноваций Московской области. Поводом для создания Кластера стали планы по разворачиванию в Дубне 15 новых производств медицинских изделий с проектным годовым объемом производства 12,9 млрд. руб.</a:t>
            </a:r>
            <a:endParaRPr lang="ru-RU" altLang="ru-RU" dirty="0">
              <a:latin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63761" y="611396"/>
            <a:ext cx="1972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СОСТАВ КЛАСТЕРА</a:t>
            </a:r>
            <a:endParaRPr lang="ru-RU" dirty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179512" y="2996952"/>
          <a:ext cx="4968552" cy="386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pic>
        <p:nvPicPr>
          <p:cNvPr id="13" name="Рисунок 12" descr="MTK MO_LOGO_color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108520" y="260648"/>
            <a:ext cx="940071" cy="9361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3583</TotalTime>
  <Words>904</Words>
  <Application>Microsoft Office PowerPoint</Application>
  <PresentationFormat>Экран (4:3)</PresentationFormat>
  <Paragraphs>116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Возможности наукограда Дубна и Московской области по обеспечению инновационной инфраструктурой</vt:lpstr>
      <vt:lpstr>Слайд 2</vt:lpstr>
      <vt:lpstr>Слайд 3</vt:lpstr>
      <vt:lpstr>Слайд 4</vt:lpstr>
      <vt:lpstr>Слайд 5</vt:lpstr>
      <vt:lpstr>Слайд 6</vt:lpstr>
      <vt:lpstr>Вычислительный кластер  облачных сервисов в университете «Дубна»</vt:lpstr>
      <vt:lpstr> Финансирование  выполнения работ с привлечением средств бюджетной субсидии в 2016 году  и планируемый объем выпускаемой продукции с 2017 по 2020 годы. В 2016 году были реализованы 11 проектов</vt:lpstr>
      <vt:lpstr>Медико-технический кластер Московской области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259</cp:revision>
  <dcterms:created xsi:type="dcterms:W3CDTF">2016-11-16T05:21:54Z</dcterms:created>
  <dcterms:modified xsi:type="dcterms:W3CDTF">2017-04-19T14:21:10Z</dcterms:modified>
</cp:coreProperties>
</file>